
<file path=[Content_Types].xml><?xml version="1.0" encoding="utf-8"?>
<Types xmlns="http://schemas.openxmlformats.org/package/2006/content-types">
  <Override PartName="/ppt/notesSlides/notesSlide5.xml" ContentType="application/vnd.openxmlformats-officedocument.presentationml.notesSlide+xml"/>
  <Override PartName="/ppt/slideLayouts/slideLayout1.xml" ContentType="application/vnd.openxmlformats-officedocument.presentationml.slideLayout+xml"/>
  <Default Extension="png" ContentType="image/png"/>
  <Default Extension="rels" ContentType="application/vnd.openxmlformats-package.relationships+xml"/>
  <Default Extension="jpeg" ContentType="image/jpeg"/>
  <Default Extension="xml" ContentType="application/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notesSlides/notesSlide3.xml" ContentType="application/vnd.openxmlformats-officedocument.presentationml.notesSlide+xml"/>
  <Override PartName="/ppt/notesSlides/notesSlide10.xml" ContentType="application/vnd.openxmlformats-officedocument.presentationml.notesSlide+xml"/>
  <Override PartName="/ppt/tableStyles.xml" ContentType="application/vnd.openxmlformats-officedocument.presentationml.tableStyles+xml"/>
  <Override PartName="/ppt/notesSlides/notesSlide17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8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16.xml" ContentType="application/vnd.openxmlformats-officedocument.presentationml.slide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docProps/core.xml" ContentType="application/vnd.openxmlformats-package.core-properties+xml"/>
  <Override PartName="/ppt/slides/slide3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4.xml" ContentType="application/vnd.openxmlformats-officedocument.presentationml.slide+xml"/>
  <Override PartName="/docProps/app.xml" ContentType="application/vnd.openxmlformats-officedocument.extended-properties+xml"/>
  <Override PartName="/ppt/notesSlides/notesSlide6.xml" ContentType="application/vnd.openxmlformats-officedocument.presentationml.notesSlide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Override PartName="/ppt/notesSlides/notesSlide4.xml" ContentType="application/vnd.openxmlformats-officedocument.presentationml.notesSlide+xml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notesSlides/notesSlide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6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14.xml" ContentType="application/vnd.openxmlformats-officedocument.presentationml.notes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4.xml" ContentType="application/vnd.openxmlformats-officedocument.presentationml.slide+xml"/>
  <Override PartName="/ppt/notesSlides/notesSlide12.xml" ContentType="application/vnd.openxmlformats-officedocument.presentationml.notes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notesSlides/notesSlide7.xml" ContentType="application/vnd.openxmlformats-officedocument.presentationml.notesSlide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trictFirstAndLastChars="0" saveSubsetFonts="1" autoCompressPictures="0">
  <p:sldMasterIdLst>
    <p:sldMasterId id="2147483650" r:id="rId1"/>
  </p:sldMasterIdLst>
  <p:notesMasterIdLst>
    <p:notesMasterId r:id="rId19"/>
  </p:notesMasterIdLst>
  <p:sldIdLst>
    <p:sldId id="256" r:id="rId2"/>
    <p:sldId id="370" r:id="rId3"/>
    <p:sldId id="350" r:id="rId4"/>
    <p:sldId id="372" r:id="rId5"/>
    <p:sldId id="397" r:id="rId6"/>
    <p:sldId id="389" r:id="rId7"/>
    <p:sldId id="385" r:id="rId8"/>
    <p:sldId id="393" r:id="rId9"/>
    <p:sldId id="388" r:id="rId10"/>
    <p:sldId id="374" r:id="rId11"/>
    <p:sldId id="364" r:id="rId12"/>
    <p:sldId id="365" r:id="rId13"/>
    <p:sldId id="366" r:id="rId14"/>
    <p:sldId id="382" r:id="rId15"/>
    <p:sldId id="383" r:id="rId16"/>
    <p:sldId id="368" r:id="rId17"/>
    <p:sldId id="321" r:id="rId18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lrMru>
    <a:srgbClr val="800E2D"/>
    <a:srgbClr val="D4964C"/>
    <a:srgbClr val="996633"/>
  </p:clrMru>
  <p:extLst>
    <p:ext uri="{E76CE94A-603C-4142-B9EB-6D1370010A27}">
      <p14:discardImageEditData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  <p:ext uri="{D31A062A-798A-4329-ABDD-BBA856620510}">
      <p14:defaultImageDpi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0"/>
    </p:ext>
  </p:extLst>
</p:presentationPr>
</file>

<file path=ppt/tableStyles.xml><?xml version="1.0" encoding="utf-8"?>
<a:tblStyleLst xmlns:a="http://schemas.openxmlformats.org/drawingml/2006/main" def="{8095A720-0A1A-4ED3-B304-C47B04E5ABB2}">
  <a:tblStyle styleId="{8095A720-0A1A-4ED3-B304-C47B04E5ABB2}" styleName="Table_0">
    <a:wholeTbl>
      <a:tcTxStyle b="off" i="off">
        <a:font>
          <a:latin typeface=""/>
          <a:ea typeface=""/>
          <a:cs typeface=""/>
        </a:font>
        <a:schemeClr val="dk1"/>
      </a:tcTxStyle>
      <a:tcStyle>
        <a:tcBdr>
          <a:left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7FAFA"/>
          </a:solidFill>
        </a:fill>
      </a:tcStyle>
    </a:wholeTbl>
    <a:band1H>
      <a:tcStyle>
        <a:tcBdr/>
        <a:fill>
          <a:solidFill>
            <a:srgbClr val="CBF4F4"/>
          </a:solidFill>
        </a:fill>
      </a:tcStyle>
    </a:band1H>
    <a:band1V>
      <a:tcStyle>
        <a:tcBdr/>
        <a:fill>
          <a:solidFill>
            <a:srgbClr val="CBF4F4"/>
          </a:solidFill>
        </a:fill>
      </a:tcStyle>
    </a:band1V>
    <a:lastCol>
      <a:tcTxStyle b="on" i="off">
        <a:font>
          <a:latin typeface=""/>
          <a:ea typeface=""/>
          <a:cs typeface="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"/>
          <a:ea typeface=""/>
          <a:cs typeface="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"/>
          <a:ea typeface=""/>
          <a:cs typeface=""/>
        </a:font>
        <a:schemeClr val="lt1"/>
      </a:tcTxStyle>
      <a:tcStyle>
        <a:tcBdr>
          <a:top>
            <a:ln w="381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"/>
          <a:ea typeface=""/>
          <a:cs typeface=""/>
        </a:font>
        <a:schemeClr val="lt1"/>
      </a:tcTxStyle>
      <a:tcStyle>
        <a:tcBdr>
          <a:bottom>
            <a:ln w="381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</a:tblStyle>
  <a:tblStyle styleId="{DE0F5F97-F159-4160-BB91-BE56C9145A72}" styleName="Table_1">
    <a:wholeTbl>
      <a:tcTxStyle b="off" i="off">
        <a:font>
          <a:latin typeface=""/>
          <a:ea typeface=""/>
          <a:cs typeface=""/>
        </a:font>
        <a:schemeClr val="dk1"/>
      </a:tcTxStyle>
      <a:tcStyle>
        <a:tcBdr>
          <a:left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7FAFA"/>
          </a:solidFill>
        </a:fill>
      </a:tcStyle>
    </a:wholeTbl>
    <a:band1H>
      <a:tcStyle>
        <a:tcBdr/>
        <a:fill>
          <a:solidFill>
            <a:srgbClr val="CBF4F4"/>
          </a:solidFill>
        </a:fill>
      </a:tcStyle>
    </a:band1H>
    <a:band1V>
      <a:tcStyle>
        <a:tcBdr/>
        <a:fill>
          <a:solidFill>
            <a:srgbClr val="CBF4F4"/>
          </a:solidFill>
        </a:fill>
      </a:tcStyle>
    </a:band1V>
    <a:lastCol>
      <a:tcTxStyle b="on" i="off">
        <a:font>
          <a:latin typeface=""/>
          <a:ea typeface=""/>
          <a:cs typeface="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"/>
          <a:ea typeface=""/>
          <a:cs typeface="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"/>
          <a:ea typeface=""/>
          <a:cs typeface=""/>
        </a:font>
        <a:schemeClr val="lt1"/>
      </a:tcTxStyle>
      <a:tcStyle>
        <a:tcBdr>
          <a:top>
            <a:ln w="381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"/>
          <a:ea typeface=""/>
          <a:cs typeface=""/>
        </a:font>
        <a:schemeClr val="lt1"/>
      </a:tcTxStyle>
      <a:tcStyle>
        <a:tcBdr>
          <a:bottom>
            <a:ln w="381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4381" autoAdjust="0"/>
    <p:restoredTop sz="80295" autoAdjust="0"/>
  </p:normalViewPr>
  <p:slideViewPr>
    <p:cSldViewPr snapToGrid="0" snapToObjects="1">
      <p:cViewPr>
        <p:scale>
          <a:sx n="80" d="100"/>
          <a:sy n="80" d="100"/>
        </p:scale>
        <p:origin x="-1616" y="-4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968"/>
    </p:cViewPr>
  </p:outlineViewPr>
  <p:notesTextViewPr>
    <p:cViewPr>
      <p:scale>
        <a:sx n="155" d="100"/>
        <a:sy n="155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76200" algn="l" rtl="0">
              <a:spcBef>
                <a:spcPts val="240"/>
              </a:spcBef>
              <a:spcAft>
                <a:spcPts val="0"/>
              </a:spcAft>
              <a:buClr>
                <a:schemeClr val="lt1"/>
              </a:buClr>
              <a:buFont typeface="Times New Roman"/>
              <a:buChar char="•"/>
              <a:defRPr/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/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620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76200" algn="r" rtl="0">
              <a:spcBef>
                <a:spcPts val="240"/>
              </a:spcBef>
              <a:spcAft>
                <a:spcPts val="0"/>
              </a:spcAft>
              <a:buClr>
                <a:schemeClr val="lt1"/>
              </a:buClr>
              <a:buFont typeface="Times New Roman"/>
              <a:buChar char="•"/>
              <a:defRPr/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/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360"/>
              </a:spcBef>
              <a:spcAft>
                <a:spcPts val="0"/>
              </a:spcAft>
              <a:defRPr/>
            </a:lvl1pPr>
            <a:lvl2pPr marL="457200" marR="0" indent="0" algn="l" rtl="0">
              <a:spcBef>
                <a:spcPts val="360"/>
              </a:spcBef>
              <a:spcAft>
                <a:spcPts val="0"/>
              </a:spcAft>
              <a:defRPr/>
            </a:lvl2pPr>
            <a:lvl3pPr marL="914400" marR="0" indent="0" algn="l" rtl="0">
              <a:spcBef>
                <a:spcPts val="360"/>
              </a:spcBef>
              <a:spcAft>
                <a:spcPts val="0"/>
              </a:spcAft>
              <a:defRPr/>
            </a:lvl3pPr>
            <a:lvl4pPr marL="1371600" marR="0" indent="0" algn="l" rtl="0">
              <a:spcBef>
                <a:spcPts val="360"/>
              </a:spcBef>
              <a:spcAft>
                <a:spcPts val="0"/>
              </a:spcAft>
              <a:defRPr/>
            </a:lvl4pPr>
            <a:lvl5pPr marL="1828800" marR="0" indent="0" algn="l" rtl="0">
              <a:spcBef>
                <a:spcPts val="360"/>
              </a:spcBef>
              <a:spcAft>
                <a:spcPts val="0"/>
              </a:spcAft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76200" algn="l" rtl="0">
              <a:spcBef>
                <a:spcPts val="240"/>
              </a:spcBef>
              <a:spcAft>
                <a:spcPts val="0"/>
              </a:spcAft>
              <a:buClr>
                <a:schemeClr val="lt1"/>
              </a:buClr>
              <a:buFont typeface="Times New Roman"/>
              <a:buChar char="•"/>
              <a:defRPr/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/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>
            <a:lvl1pPr marL="0" marR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Font typeface="Times New Roman"/>
              <a:buChar char="•"/>
            </a:pPr>
            <a:fld id="{00000000-1234-1234-1234-123412341234}" type="slidenum">
              <a:rPr lang="en-US"/>
              <a:pPr marL="0" lvl="0" indent="0">
                <a:spcBef>
                  <a:spcPts val="0"/>
                </a:spcBef>
                <a:buClr>
                  <a:schemeClr val="lt1"/>
                </a:buClr>
                <a:buSzPct val="100000"/>
                <a:buFont typeface="Times New Roman"/>
                <a:buChar char="•"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9079688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showMasterPhAnim="0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2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imes New Roman"/>
              <a:buChar char="•"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100000"/>
                <a:buFont typeface="Times New Roman"/>
                <a:buChar char="•"/>
              </a:pPr>
              <a:t>1</a:t>
            </a:fld>
            <a:endParaRPr lang="en-US" sz="1200" b="0" i="0" u="none" strike="noStrike" cap="none" baseline="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Same compiler, similar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code block layout, same branch order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Path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alignment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is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because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binary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and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bit-code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using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different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code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block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layout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Binary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: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if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true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jump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to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higher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address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lang="en-US" sz="1200" dirty="0" err="1" smtClean="0">
                <a:solidFill>
                  <a:schemeClr val="tx1"/>
                </a:solidFill>
                <a:latin typeface="Times New Roman"/>
                <a:cs typeface="Times New Roman"/>
              </a:rPr>
              <a:t>Bitcode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: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if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false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jump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to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lower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address</a:t>
            </a:r>
            <a:endParaRPr lang="en-US" sz="1400" dirty="0" smtClean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2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imes New Roman"/>
              <a:buChar char="•"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100000"/>
                <a:buFont typeface="Times New Roman"/>
                <a:buChar char="•"/>
              </a:pPr>
              <a:t>10</a:t>
            </a:fld>
            <a:endParaRPr lang="en-US" sz="1200" b="0" i="0" u="none" strike="noStrike" cap="none" baseline="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2" indent="-342900">
              <a:lnSpc>
                <a:spcPct val="150000"/>
              </a:lnSpc>
              <a:spcBef>
                <a:spcPts val="0"/>
              </a:spcBef>
              <a:buSzPct val="100000"/>
              <a:buFont typeface="Noto Symbol"/>
              <a:buChar char="▪"/>
            </a:pPr>
            <a:r>
              <a:rPr lang="en-US" altLang="zh-CN" sz="2400" dirty="0" smtClean="0">
                <a:latin typeface="Times New Roman"/>
                <a:cs typeface="Times New Roman"/>
              </a:rPr>
              <a:t>Alternative</a:t>
            </a:r>
            <a:r>
              <a:rPr lang="en-US" altLang="zh-CN" sz="2400" baseline="0" dirty="0" smtClean="0">
                <a:latin typeface="Times New Roman"/>
                <a:cs typeface="Times New Roman"/>
              </a:rPr>
              <a:t> input:: a different input but of the same type as the original input</a:t>
            </a:r>
            <a:endParaRPr lang="en-US" altLang="zh-CN" sz="2400" dirty="0" smtClean="0">
              <a:latin typeface="Times New Roman"/>
              <a:cs typeface="Times New Roman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imes New Roman"/>
              <a:buChar char="•"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100000"/>
                <a:buFont typeface="Times New Roman"/>
                <a:buChar char="•"/>
              </a:pPr>
              <a:t>11</a:t>
            </a:fld>
            <a:endParaRPr lang="en-US" sz="1200" b="0" i="0" u="none" strike="noStrike" cap="none" baseline="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2" indent="-342900">
              <a:lnSpc>
                <a:spcPct val="150000"/>
              </a:lnSpc>
              <a:spcBef>
                <a:spcPts val="0"/>
              </a:spcBef>
              <a:buSzPct val="100000"/>
              <a:buFont typeface="Noto Symbol"/>
              <a:buChar char="▪"/>
            </a:pPr>
            <a:r>
              <a:rPr lang="en-US" altLang="zh-CN" sz="2400" dirty="0" smtClean="0">
                <a:latin typeface="Times New Roman"/>
                <a:cs typeface="Times New Roman"/>
              </a:rPr>
              <a:t>Distance of call path between original path and RDE produced path</a:t>
            </a:r>
          </a:p>
          <a:p>
            <a:pPr lvl="2" indent="-342900">
              <a:lnSpc>
                <a:spcPct val="150000"/>
              </a:lnSpc>
              <a:spcBef>
                <a:spcPts val="0"/>
              </a:spcBef>
              <a:buSzPct val="100000"/>
              <a:buFont typeface="Noto Symbol"/>
              <a:buChar char="▪"/>
            </a:pPr>
            <a:r>
              <a:rPr lang="en-US" altLang="zh-CN" sz="2400" dirty="0" smtClean="0">
                <a:latin typeface="Times New Roman"/>
                <a:cs typeface="Times New Roman"/>
              </a:rPr>
              <a:t>Distance of branch level between original path and RDE produced path</a:t>
            </a:r>
          </a:p>
          <a:p>
            <a:pPr lvl="2" indent="-342900">
              <a:lnSpc>
                <a:spcPct val="150000"/>
              </a:lnSpc>
              <a:spcBef>
                <a:spcPts val="0"/>
              </a:spcBef>
              <a:buSzPct val="100000"/>
              <a:buFont typeface="Noto Symbol"/>
              <a:buChar char="▪"/>
            </a:pPr>
            <a:r>
              <a:rPr lang="en-US" altLang="zh-CN" sz="2400" dirty="0" smtClean="0">
                <a:latin typeface="Times New Roman"/>
                <a:cs typeface="Times New Roman"/>
              </a:rPr>
              <a:t>Traversed number of paths in RDE</a:t>
            </a:r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imes New Roman"/>
              <a:buChar char="•"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100000"/>
                <a:buFont typeface="Times New Roman"/>
                <a:buChar char="•"/>
              </a:pPr>
              <a:t>12</a:t>
            </a:fld>
            <a:endParaRPr lang="en-US" sz="1200" b="0" i="0" u="none" strike="noStrike" cap="none" baseline="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571500" lvl="2" indent="0">
              <a:lnSpc>
                <a:spcPct val="150000"/>
              </a:lnSpc>
              <a:spcBef>
                <a:spcPts val="0"/>
              </a:spcBef>
              <a:buSzPct val="100000"/>
              <a:buFont typeface="Noto Symbol"/>
              <a:buNone/>
            </a:pPr>
            <a:r>
              <a:rPr lang="en-US" altLang="zh-CN" sz="2400" dirty="0" smtClean="0">
                <a:latin typeface="Times New Roman"/>
                <a:cs typeface="Times New Roman"/>
              </a:rPr>
              <a:t>Alternative</a:t>
            </a:r>
            <a:r>
              <a:rPr lang="zh-CN" altLang="en-US" sz="2400" dirty="0" smtClean="0"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latin typeface="Times New Roman"/>
                <a:cs typeface="Times New Roman"/>
              </a:rPr>
              <a:t>input</a:t>
            </a:r>
            <a:r>
              <a:rPr lang="zh-CN" altLang="en-US" sz="2400" dirty="0" smtClean="0"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latin typeface="Times New Roman"/>
                <a:cs typeface="Times New Roman"/>
              </a:rPr>
              <a:t>is</a:t>
            </a:r>
            <a:r>
              <a:rPr lang="zh-CN" altLang="en-US" sz="2400" dirty="0" smtClean="0"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latin typeface="Times New Roman"/>
                <a:cs typeface="Times New Roman"/>
              </a:rPr>
              <a:t>the</a:t>
            </a:r>
            <a:r>
              <a:rPr lang="zh-CN" altLang="en-US" sz="2400" dirty="0" smtClean="0"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latin typeface="Times New Roman"/>
                <a:cs typeface="Times New Roman"/>
              </a:rPr>
              <a:t>same</a:t>
            </a:r>
            <a:r>
              <a:rPr lang="zh-CN" altLang="en-US" sz="2400" dirty="0" smtClean="0"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latin typeface="Times New Roman"/>
                <a:cs typeface="Times New Roman"/>
              </a:rPr>
              <a:t>input</a:t>
            </a:r>
            <a:r>
              <a:rPr lang="zh-CN" altLang="en-US" sz="2400" dirty="0" smtClean="0"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latin typeface="Times New Roman"/>
                <a:cs typeface="Times New Roman"/>
              </a:rPr>
              <a:t>of</a:t>
            </a:r>
            <a:r>
              <a:rPr lang="zh-CN" altLang="en-US" sz="2400" dirty="0" smtClean="0"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latin typeface="Times New Roman"/>
                <a:cs typeface="Times New Roman"/>
              </a:rPr>
              <a:t>the</a:t>
            </a:r>
            <a:r>
              <a:rPr lang="zh-CN" altLang="en-US" sz="2400" dirty="0" smtClean="0"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latin typeface="Times New Roman"/>
                <a:cs typeface="Times New Roman"/>
              </a:rPr>
              <a:t>original</a:t>
            </a:r>
            <a:r>
              <a:rPr lang="zh-CN" altLang="en-US" sz="2400" dirty="0" smtClean="0"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latin typeface="Times New Roman"/>
                <a:cs typeface="Times New Roman"/>
              </a:rPr>
              <a:t>input,</a:t>
            </a:r>
            <a:r>
              <a:rPr lang="zh-CN" altLang="en-US" sz="2400" dirty="0" smtClean="0"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latin typeface="Times New Roman"/>
                <a:cs typeface="Times New Roman"/>
              </a:rPr>
              <a:t>but</a:t>
            </a:r>
            <a:r>
              <a:rPr lang="zh-CN" altLang="en-US" sz="2400" dirty="0" smtClean="0"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latin typeface="Times New Roman"/>
                <a:cs typeface="Times New Roman"/>
              </a:rPr>
              <a:t>different</a:t>
            </a:r>
            <a:r>
              <a:rPr lang="zh-CN" altLang="en-US" sz="2400" dirty="0" smtClean="0"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latin typeface="Times New Roman"/>
                <a:cs typeface="Times New Roman"/>
              </a:rPr>
              <a:t>value</a:t>
            </a:r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imes New Roman"/>
              <a:buChar char="•"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100000"/>
                <a:buFont typeface="Times New Roman"/>
                <a:buChar char="•"/>
              </a:pPr>
              <a:t>13</a:t>
            </a:fld>
            <a:endParaRPr lang="en-US" sz="1200" b="0" i="0" u="none" strike="noStrike" cap="none" baseline="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Don’t need to read all points</a:t>
            </a:r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imes New Roman"/>
              <a:buChar char="•"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100000"/>
                <a:buFont typeface="Times New Roman"/>
                <a:buChar char="•"/>
              </a:pPr>
              <a:t>14</a:t>
            </a:fld>
            <a:endParaRPr lang="en-US" sz="1200" b="0" i="0" u="none" strike="noStrike" cap="none" baseline="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Fitness values measure the distance between a feasible path and a particular target</a:t>
            </a:r>
            <a:endParaRPr lang="en-US" sz="12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imes New Roman"/>
              <a:buChar char="•"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100000"/>
                <a:buFont typeface="Times New Roman"/>
                <a:buChar char="•"/>
              </a:pPr>
              <a:t>15</a:t>
            </a:fld>
            <a:endParaRPr lang="en-US" sz="1200" b="0" i="0" u="none" strike="noStrike" cap="none" baseline="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Could</a:t>
            </a:r>
            <a:r>
              <a:rPr lang="zh-CN" altLang="en-US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CN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</a:t>
            </a:r>
            <a:r>
              <a:rPr lang="zh-CN" altLang="en-US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CN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</a:t>
            </a:r>
            <a:r>
              <a:rPr lang="zh-CN" altLang="en-US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CN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function</a:t>
            </a:r>
            <a:r>
              <a:rPr lang="zh-CN" altLang="en-US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CN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call</a:t>
            </a:r>
            <a:r>
              <a:rPr lang="zh-CN" altLang="en-US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CN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branches</a:t>
            </a:r>
            <a:r>
              <a:rPr lang="zh-CN" altLang="en-US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CN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</a:t>
            </a:r>
            <a:r>
              <a:rPr lang="zh-CN" altLang="en-US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CN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guide</a:t>
            </a:r>
            <a:r>
              <a:rPr lang="zh-CN" altLang="en-US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CN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symbolic</a:t>
            </a:r>
            <a:r>
              <a:rPr lang="zh-CN" altLang="en-US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CN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execution</a:t>
            </a:r>
            <a:r>
              <a:rPr lang="zh-CN" altLang="en-US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CN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into</a:t>
            </a:r>
            <a:r>
              <a:rPr lang="zh-CN" altLang="en-US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CN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library</a:t>
            </a:r>
            <a:r>
              <a:rPr lang="zh-CN" altLang="en-US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CN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function</a:t>
            </a:r>
            <a:endParaRPr lang="en-US" sz="12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imes New Roman"/>
              <a:buChar char="•"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100000"/>
                <a:buFont typeface="Times New Roman"/>
                <a:buChar char="•"/>
              </a:pPr>
              <a:t>16</a:t>
            </a:fld>
            <a:endParaRPr lang="en-US" sz="1200" b="0" i="0" u="none" strike="noStrike" cap="none" baseline="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Don’t need to read all points</a:t>
            </a:r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imes New Roman"/>
              <a:buChar char="•"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100000"/>
                <a:buFont typeface="Times New Roman"/>
                <a:buChar char="•"/>
              </a:pPr>
              <a:t>17</a:t>
            </a:fld>
            <a:endParaRPr lang="en-US" sz="1200" b="0" i="0" u="none" strike="noStrike" cap="none" baseline="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Font typeface="Times New Roman"/>
              <a:buChar char="•"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Clr>
                  <a:schemeClr val="lt1"/>
                </a:buClr>
                <a:buSzPct val="100000"/>
                <a:buFont typeface="Times New Roman"/>
                <a:buChar char="•"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3368470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Partial record and reply---privacy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Font typeface="Times New Roman"/>
              <a:buChar char="•"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Clr>
                  <a:schemeClr val="lt1"/>
                </a:buClr>
                <a:buSzPct val="100000"/>
                <a:buFont typeface="Times New Roman"/>
                <a:buChar char="•"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336847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Overall</a:t>
            </a:r>
            <a:r>
              <a:rPr lang="en-US" baseline="0" dirty="0" smtClean="0"/>
              <a:t> framework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Font typeface="Times New Roman"/>
              <a:buChar char="•"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Clr>
                  <a:schemeClr val="lt1"/>
                </a:buClr>
                <a:buSzPct val="100000"/>
                <a:buFont typeface="Times New Roman"/>
                <a:buChar char="•"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3368470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1" indent="-3429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400" dirty="0" smtClean="0">
                <a:latin typeface="Times New Roman"/>
                <a:cs typeface="Times New Roman"/>
              </a:rPr>
              <a:t>Dynamic shadow server creation----</a:t>
            </a:r>
            <a:r>
              <a:rPr lang="en-US" sz="2000" dirty="0" smtClean="0">
                <a:latin typeface="Times New Roman"/>
                <a:cs typeface="Times New Roman"/>
              </a:rPr>
              <a:t>Decouple analysis from the production run</a:t>
            </a:r>
          </a:p>
          <a:p>
            <a:pPr lvl="1" indent="-342900">
              <a:lnSpc>
                <a:spcPct val="150000"/>
              </a:lnSpc>
              <a:spcBef>
                <a:spcPts val="0"/>
              </a:spcBef>
              <a:buSzPct val="100000"/>
            </a:pPr>
            <a:endParaRPr lang="en-US" sz="2000" dirty="0" smtClean="0">
              <a:latin typeface="Times New Roman"/>
              <a:cs typeface="Times New Roman"/>
            </a:endParaRPr>
          </a:p>
          <a:p>
            <a:pPr lvl="1" indent="-3429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000" dirty="0" smtClean="0">
                <a:latin typeface="Times New Roman"/>
                <a:cs typeface="Times New Roman"/>
              </a:rPr>
              <a:t>When we say “Onsite”, we mean</a:t>
            </a:r>
            <a:r>
              <a:rPr lang="en-US" sz="2000" baseline="0" dirty="0" smtClean="0">
                <a:latin typeface="Times New Roman"/>
                <a:cs typeface="Times New Roman"/>
              </a:rPr>
              <a:t> it collects runtime system call sequences</a:t>
            </a:r>
            <a:endParaRPr lang="en-US" sz="2000" dirty="0" smtClean="0">
              <a:latin typeface="Times New Roman"/>
              <a:cs typeface="Times New Roman"/>
            </a:endParaRPr>
          </a:p>
          <a:p>
            <a:pPr lvl="2" indent="-342900">
              <a:lnSpc>
                <a:spcPct val="150000"/>
              </a:lnSpc>
              <a:spcBef>
                <a:spcPts val="0"/>
              </a:spcBef>
              <a:buSzPct val="100000"/>
            </a:pPr>
            <a:endParaRPr lang="en-US" sz="2000" dirty="0" smtClean="0">
              <a:latin typeface="Times New Roman"/>
              <a:cs typeface="Times New Roman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imes New Roman"/>
              <a:buChar char="•"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100000"/>
                <a:buFont typeface="Times New Roman"/>
                <a:buChar char="•"/>
              </a:pPr>
              <a:t>5</a:t>
            </a:fld>
            <a:endParaRPr lang="en-US" sz="1200" b="0" i="0" u="none" strike="noStrike" cap="none" baseline="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Don’t need to read all points</a:t>
            </a:r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imes New Roman"/>
              <a:buChar char="•"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100000"/>
                <a:buFont typeface="Times New Roman"/>
                <a:buChar char="•"/>
              </a:pPr>
              <a:t>6</a:t>
            </a:fld>
            <a:endParaRPr lang="en-US" sz="1200" b="0" i="0" u="none" strike="noStrike" cap="none" baseline="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example is the example of infeasible inferred path:  the bug for </a:t>
            </a:r>
            <a:r>
              <a:rPr lang="en-US" sz="1200" b="0" i="0" u="none" strike="noStrike" cap="none" baseline="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mkdir</a:t>
            </a:r>
            <a:endParaRPr lang="en-US" sz="1200" b="0" i="0" u="none" strike="noStrike" cap="none" baseline="0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 is a infeasible path because path constraint solver could not find correct value for </a:t>
            </a:r>
            <a:r>
              <a:rPr lang="en-US" sz="1200" b="0" i="0" u="none" strike="noStrike" cap="none" baseline="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re_protect</a:t>
            </a:r>
            <a:endParaRPr lang="en-US" sz="1200" b="0" i="0" u="none" strike="noStrike" cap="none" baseline="0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Both branches have no log messages. So both branches could be </a:t>
            </a:r>
            <a:r>
              <a:rPr lang="en-US" sz="1200" b="0" i="0" u="none" strike="noStrike" cap="none" baseline="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flippable</a:t>
            </a:r>
            <a:endParaRPr lang="en-US" sz="1200" b="0" i="0" u="none" strike="noStrike" cap="none" baseline="0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2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imes New Roman"/>
              <a:buChar char="•"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100000"/>
                <a:buFont typeface="Times New Roman"/>
                <a:buChar char="•"/>
              </a:pPr>
              <a:t>7</a:t>
            </a:fld>
            <a:endParaRPr lang="en-US" sz="1200" b="0" i="0" u="none" strike="noStrike" cap="none" baseline="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Concrete: determined condition value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Explored: undetermined condition value</a:t>
            </a:r>
            <a:endParaRPr lang="en-US" sz="12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imes New Roman"/>
              <a:buChar char="•"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100000"/>
                <a:buFont typeface="Times New Roman"/>
                <a:buChar char="•"/>
              </a:pPr>
              <a:t>8</a:t>
            </a:fld>
            <a:endParaRPr lang="en-US" sz="1200" b="0" i="0" u="none" strike="noStrike" cap="none" baseline="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Don’t need to read all points</a:t>
            </a:r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imes New Roman"/>
              <a:buChar char="•"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100000"/>
                <a:buFont typeface="Times New Roman"/>
                <a:buChar char="•"/>
              </a:pPr>
              <a:t>9</a:t>
            </a:fld>
            <a:endParaRPr lang="en-US" sz="1200" b="0" i="0" u="none" strike="noStrike" cap="none" baseline="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>
  <p:cSld name="标题幻灯片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hape 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895600" cy="149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Shape 14"/>
          <p:cNvCxnSpPr/>
          <p:nvPr/>
        </p:nvCxnSpPr>
        <p:spPr>
          <a:xfrm>
            <a:off x="0" y="1524000"/>
            <a:ext cx="9144000" cy="0"/>
          </a:xfrm>
          <a:prstGeom prst="straightConnector1">
            <a:avLst/>
          </a:prstGeom>
          <a:noFill/>
          <a:ln w="9525" cap="flat">
            <a:solidFill>
              <a:srgbClr val="CC33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Shape 15"/>
          <p:cNvCxnSpPr/>
          <p:nvPr/>
        </p:nvCxnSpPr>
        <p:spPr>
          <a:xfrm>
            <a:off x="0" y="4114800"/>
            <a:ext cx="9144000" cy="0"/>
          </a:xfrm>
          <a:prstGeom prst="straightConnector1">
            <a:avLst/>
          </a:prstGeom>
          <a:noFill/>
          <a:ln w="9525" cap="flat">
            <a:solidFill>
              <a:srgbClr val="CC33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Shape 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524000"/>
            <a:ext cx="3124199" cy="293688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Shape 17"/>
          <p:cNvSpPr txBox="1"/>
          <p:nvPr/>
        </p:nvSpPr>
        <p:spPr>
          <a:xfrm>
            <a:off x="3124200" y="1471612"/>
            <a:ext cx="1725612" cy="36671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800" b="0" i="0" u="none" strike="noStrike" cap="none" baseline="0" dirty="0">
                <a:solidFill>
                  <a:srgbClr val="CC3300"/>
                </a:solidFill>
                <a:latin typeface="Arial Narrow"/>
                <a:ea typeface="Arial Narrow"/>
                <a:cs typeface="Arial Narrow"/>
                <a:sym typeface="Arial Narrow"/>
              </a:rPr>
              <a:t>Computer Science</a:t>
            </a:r>
          </a:p>
        </p:txBody>
      </p:sp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0" y="22098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/>
            </a:lvl1pPr>
            <a:lvl2pPr marL="0" marR="0" indent="0" algn="l" rtl="0">
              <a:spcBef>
                <a:spcPts val="0"/>
              </a:spcBef>
              <a:spcAft>
                <a:spcPts val="0"/>
              </a:spcAft>
              <a:defRPr/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1638300" y="4648200"/>
            <a:ext cx="5867400" cy="144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Font typeface="Noto Symbol"/>
              <a:buNone/>
              <a:defRPr/>
            </a:lvl1pPr>
            <a:lvl2pPr marL="742950" marR="0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/>
            </a:lvl2pPr>
            <a:lvl3pPr marL="1143000" marR="0" indent="-76200" algn="l" rtl="0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Font typeface="Arial"/>
              <a:buChar char="•"/>
              <a:defRPr/>
            </a:lvl3pPr>
            <a:lvl4pPr marL="16002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/>
            </a:lvl4pPr>
            <a:lvl5pPr marL="20574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5pPr>
            <a:lvl6pPr marL="25146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6pPr>
            <a:lvl7pPr marL="29718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7pPr>
            <a:lvl8pPr marL="34290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8pPr>
            <a:lvl9pPr marL="38862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dt" idx="10"/>
          </p:nvPr>
        </p:nvSpPr>
        <p:spPr>
          <a:xfrm>
            <a:off x="457200" y="640080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3124200" y="6400800"/>
            <a:ext cx="2895600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6646863" y="640080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pPr marL="0" lvl="0" indent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>
  <p:cSld name="标题和内容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Shape 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9600" y="6400800"/>
            <a:ext cx="1981199" cy="185738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Shape 25"/>
          <p:cNvSpPr txBox="1"/>
          <p:nvPr/>
        </p:nvSpPr>
        <p:spPr>
          <a:xfrm>
            <a:off x="2560638" y="6324600"/>
            <a:ext cx="1554162" cy="33654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600" b="0" i="0" u="none" strike="noStrike" cap="none" baseline="0" dirty="0">
                <a:solidFill>
                  <a:srgbClr val="CC3300"/>
                </a:solidFill>
                <a:latin typeface="Arial Narrow"/>
                <a:ea typeface="Arial Narrow"/>
                <a:cs typeface="Arial Narrow"/>
                <a:sym typeface="Arial Narrow"/>
              </a:rPr>
              <a:t>Computer Science</a:t>
            </a:r>
          </a:p>
        </p:txBody>
      </p:sp>
      <p:cxnSp>
        <p:nvCxnSpPr>
          <p:cNvPr id="26" name="Shape 26"/>
          <p:cNvCxnSpPr/>
          <p:nvPr/>
        </p:nvCxnSpPr>
        <p:spPr>
          <a:xfrm>
            <a:off x="304800" y="1143000"/>
            <a:ext cx="8610599" cy="0"/>
          </a:xfrm>
          <a:prstGeom prst="straightConnector1">
            <a:avLst/>
          </a:prstGeom>
          <a:noFill/>
          <a:ln w="19050" cap="flat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609600" y="152400"/>
            <a:ext cx="82423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spcAft>
                <a:spcPts val="0"/>
              </a:spcAft>
              <a:defRPr/>
            </a:lvl1pPr>
            <a:lvl2pPr algn="l" rtl="0">
              <a:spcBef>
                <a:spcPts val="0"/>
              </a:spcBef>
              <a:spcAft>
                <a:spcPts val="0"/>
              </a:spcAft>
              <a:defRPr/>
            </a:lvl2pPr>
            <a:lvl3pPr algn="l" rtl="0">
              <a:spcBef>
                <a:spcPts val="0"/>
              </a:spcBef>
              <a:spcAft>
                <a:spcPts val="0"/>
              </a:spcAft>
              <a:defRPr/>
            </a:lvl3pPr>
            <a:lvl4pPr algn="l" rtl="0">
              <a:spcBef>
                <a:spcPts val="0"/>
              </a:spcBef>
              <a:spcAft>
                <a:spcPts val="0"/>
              </a:spcAft>
              <a:defRPr/>
            </a:lvl4pPr>
            <a:lvl5pPr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609600" y="1219200"/>
            <a:ext cx="8256588" cy="495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65100" algn="l" rtl="0"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Font typeface="Noto Symbol"/>
              <a:buChar char="▪"/>
              <a:defRPr/>
            </a:lvl1pPr>
            <a:lvl2pPr marL="742950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/>
            </a:lvl2pPr>
            <a:lvl3pPr marL="1143000" indent="-76200" algn="l" rtl="0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Font typeface="Arial"/>
              <a:buChar char="•"/>
              <a:defRPr/>
            </a:lvl3pPr>
            <a:lvl4pPr marL="160020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/>
            </a:lvl4pPr>
            <a:lvl5pPr marL="205740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5pPr>
            <a:lvl6pPr marL="251460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Char char="»"/>
              <a:defRPr/>
            </a:lvl6pPr>
            <a:lvl7pPr marL="297180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Char char="»"/>
              <a:defRPr/>
            </a:lvl7pPr>
            <a:lvl8pPr marL="342900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Char char="»"/>
              <a:defRPr/>
            </a:lvl8pPr>
            <a:lvl9pPr marL="388620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Char char="»"/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646863" y="640080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pPr marL="0" lvl="0" indent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title"/>
          </p:nvPr>
        </p:nvSpPr>
        <p:spPr>
          <a:xfrm>
            <a:off x="609600" y="152400"/>
            <a:ext cx="82423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/>
            </a:lvl1pPr>
            <a:lvl2pPr marL="0" marR="0" indent="0" algn="l" rtl="0">
              <a:spcBef>
                <a:spcPts val="0"/>
              </a:spcBef>
              <a:spcAft>
                <a:spcPts val="0"/>
              </a:spcAft>
              <a:defRPr/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body" idx="1"/>
          </p:nvPr>
        </p:nvSpPr>
        <p:spPr>
          <a:xfrm>
            <a:off x="609600" y="1219200"/>
            <a:ext cx="8256588" cy="495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165100" algn="l" rtl="0"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Font typeface="Noto Symbol"/>
              <a:buChar char="▪"/>
              <a:defRPr/>
            </a:lvl1pPr>
            <a:lvl2pPr marL="742950" marR="0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/>
            </a:lvl2pPr>
            <a:lvl3pPr marL="1143000" marR="0" indent="-76200" algn="l" rtl="0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Font typeface="Arial"/>
              <a:buChar char="•"/>
              <a:defRPr/>
            </a:lvl3pPr>
            <a:lvl4pPr marL="16002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/>
            </a:lvl4pPr>
            <a:lvl5pPr marL="20574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5pPr>
            <a:lvl6pPr marL="25146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6pPr>
            <a:lvl7pPr marL="29718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7pPr>
            <a:lvl8pPr marL="34290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8pPr>
            <a:lvl9pPr marL="38862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ldNum" idx="12"/>
          </p:nvPr>
        </p:nvSpPr>
        <p:spPr>
          <a:xfrm>
            <a:off x="6646863" y="640080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pPr marL="0" lvl="0" indent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ctrTitle"/>
          </p:nvPr>
        </p:nvSpPr>
        <p:spPr>
          <a:xfrm>
            <a:off x="301625" y="1730375"/>
            <a:ext cx="8540749" cy="1965324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000" b="0" i="0" u="none" strike="noStrike" cap="none" baseline="0" dirty="0" smtClean="0">
                <a:solidFill>
                  <a:schemeClr val="dk1"/>
                </a:solidFill>
                <a:latin typeface="Times New Roman"/>
                <a:ea typeface="Arial"/>
                <a:cs typeface="Times New Roman"/>
                <a:sym typeface="Arial"/>
              </a:rPr>
              <a:t>RDE:</a:t>
            </a:r>
            <a:r>
              <a:rPr lang="en-US" sz="4000" b="0" i="0" u="none" strike="noStrike" cap="none" dirty="0" smtClean="0">
                <a:solidFill>
                  <a:schemeClr val="dk1"/>
                </a:solidFill>
                <a:latin typeface="Times New Roman"/>
                <a:ea typeface="Arial"/>
                <a:cs typeface="Times New Roman"/>
                <a:sym typeface="Arial"/>
              </a:rPr>
              <a:t> Replay DEbugging for Diagnosing Production Site Failures</a:t>
            </a:r>
            <a:endParaRPr lang="en-US" sz="4000" b="0" i="0" u="none" strike="noStrike" cap="none" baseline="0" dirty="0">
              <a:solidFill>
                <a:schemeClr val="dk1"/>
              </a:solidFill>
              <a:latin typeface="Times New Roman"/>
              <a:ea typeface="Arial"/>
              <a:cs typeface="Times New Roman"/>
              <a:sym typeface="Arial"/>
            </a:endParaRPr>
          </a:p>
        </p:txBody>
      </p:sp>
      <p:sp>
        <p:nvSpPr>
          <p:cNvPr id="32" name="Shape 32"/>
          <p:cNvSpPr txBox="1">
            <a:spLocks noGrp="1"/>
          </p:cNvSpPr>
          <p:nvPr>
            <p:ph type="subTitle" idx="1"/>
          </p:nvPr>
        </p:nvSpPr>
        <p:spPr>
          <a:xfrm>
            <a:off x="428624" y="4370748"/>
            <a:ext cx="8413750" cy="1752600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t" anchorCtr="0">
            <a:noAutofit/>
          </a:bodyPr>
          <a:lstStyle/>
          <a:p>
            <a:pPr lvl="0">
              <a:spcBef>
                <a:spcPts val="0"/>
              </a:spcBef>
              <a:buSzPct val="25000"/>
            </a:pPr>
            <a:r>
              <a:rPr lang="en-US" sz="2400" i="0" u="none" strike="noStrike" cap="none" baseline="0" dirty="0">
                <a:solidFill>
                  <a:srgbClr val="000090"/>
                </a:solidFill>
                <a:latin typeface="Times New Roman"/>
                <a:ea typeface="Arial"/>
                <a:cs typeface="Times New Roman"/>
                <a:sym typeface="Arial"/>
              </a:rPr>
              <a:t>Peipei </a:t>
            </a:r>
            <a:r>
              <a:rPr lang="en-US" sz="2400" i="0" u="none" strike="noStrike" cap="none" baseline="0" dirty="0" smtClean="0">
                <a:solidFill>
                  <a:srgbClr val="000090"/>
                </a:solidFill>
                <a:latin typeface="Times New Roman"/>
                <a:ea typeface="Arial"/>
                <a:cs typeface="Times New Roman"/>
                <a:sym typeface="Arial"/>
              </a:rPr>
              <a:t>Wang</a:t>
            </a:r>
            <a:r>
              <a:rPr lang="en-US" sz="2400" baseline="30000" dirty="0">
                <a:solidFill>
                  <a:srgbClr val="000090"/>
                </a:solidFill>
                <a:latin typeface="Times New Roman"/>
                <a:cs typeface="Times New Roman"/>
              </a:rPr>
              <a:t>1</a:t>
            </a:r>
            <a:r>
              <a:rPr lang="en-US" sz="2400" i="0" u="none" strike="noStrike" cap="none" baseline="0" dirty="0" smtClean="0">
                <a:solidFill>
                  <a:srgbClr val="000090"/>
                </a:solidFill>
                <a:latin typeface="Times New Roman"/>
                <a:ea typeface="Arial"/>
                <a:cs typeface="Times New Roman"/>
                <a:sym typeface="Arial"/>
              </a:rPr>
              <a:t>,</a:t>
            </a:r>
            <a:r>
              <a:rPr lang="en-US" sz="2400" b="0" i="0" u="none" strike="noStrike" cap="none" baseline="0" dirty="0" smtClean="0">
                <a:solidFill>
                  <a:srgbClr val="000090"/>
                </a:solidFill>
                <a:latin typeface="Times New Roman"/>
                <a:ea typeface="Arial"/>
                <a:cs typeface="Times New Roman"/>
                <a:sym typeface="Arial"/>
              </a:rPr>
              <a:t> </a:t>
            </a:r>
            <a:r>
              <a:rPr lang="en-US" sz="2400" dirty="0" err="1" smtClean="0">
                <a:solidFill>
                  <a:srgbClr val="000090"/>
                </a:solidFill>
                <a:latin typeface="Times New Roman"/>
                <a:cs typeface="Times New Roman"/>
              </a:rPr>
              <a:t>Hiep</a:t>
            </a:r>
            <a:r>
              <a:rPr lang="en-US" sz="2400" dirty="0" smtClean="0">
                <a:solidFill>
                  <a:srgbClr val="000090"/>
                </a:solidFill>
                <a:latin typeface="Times New Roman"/>
                <a:cs typeface="Times New Roman"/>
              </a:rPr>
              <a:t> Nguyen</a:t>
            </a:r>
            <a:r>
              <a:rPr lang="en-US" sz="2400" baseline="30000" dirty="0" smtClean="0">
                <a:solidFill>
                  <a:srgbClr val="000090"/>
                </a:solidFill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solidFill>
                  <a:srgbClr val="000090"/>
                </a:solidFill>
                <a:latin typeface="Times New Roman"/>
                <a:cs typeface="Times New Roman"/>
              </a:rPr>
              <a:t>,</a:t>
            </a:r>
            <a:r>
              <a:rPr lang="en-US" sz="2400" b="0" i="0" u="none" strike="noStrike" cap="none" baseline="0" dirty="0" smtClean="0">
                <a:solidFill>
                  <a:srgbClr val="000090"/>
                </a:solidFill>
                <a:latin typeface="Times New Roman"/>
                <a:ea typeface="Arial"/>
                <a:cs typeface="Times New Roman"/>
                <a:sym typeface="Arial"/>
              </a:rPr>
              <a:t> </a:t>
            </a:r>
            <a:r>
              <a:rPr lang="en-US" sz="2400" b="1" i="0" u="none" strike="noStrike" cap="none" baseline="0" dirty="0" smtClean="0">
                <a:solidFill>
                  <a:srgbClr val="000090"/>
                </a:solidFill>
                <a:latin typeface="Times New Roman"/>
                <a:ea typeface="Arial"/>
                <a:cs typeface="Times New Roman"/>
                <a:sym typeface="Arial"/>
              </a:rPr>
              <a:t>Xiaohui (Helen) </a:t>
            </a:r>
            <a:r>
              <a:rPr lang="en-US" sz="2400" b="1" i="0" u="none" strike="noStrike" cap="none" baseline="0" dirty="0" smtClean="0">
                <a:solidFill>
                  <a:srgbClr val="000090"/>
                </a:solidFill>
                <a:latin typeface="Times New Roman"/>
                <a:ea typeface="Arial"/>
                <a:cs typeface="Times New Roman"/>
                <a:sym typeface="Arial"/>
              </a:rPr>
              <a:t>Gu</a:t>
            </a:r>
            <a:r>
              <a:rPr lang="en-US" sz="2400" baseline="30000" dirty="0" smtClean="0">
                <a:solidFill>
                  <a:srgbClr val="000090"/>
                </a:solidFill>
                <a:latin typeface="Times New Roman"/>
                <a:cs typeface="Times New Roman"/>
              </a:rPr>
              <a:t>1</a:t>
            </a:r>
            <a:r>
              <a:rPr lang="en-US" sz="2400" b="0" i="0" u="none" strike="noStrike" cap="none" baseline="0" dirty="0" smtClean="0">
                <a:solidFill>
                  <a:srgbClr val="000090"/>
                </a:solidFill>
                <a:latin typeface="Times New Roman"/>
                <a:ea typeface="Arial"/>
                <a:cs typeface="Times New Roman"/>
                <a:sym typeface="Arial"/>
              </a:rPr>
              <a:t>, Shan Lu</a:t>
            </a:r>
            <a:r>
              <a:rPr lang="en-US" sz="2400" b="0" i="0" u="none" strike="noStrike" cap="none" baseline="30000" dirty="0" smtClean="0">
                <a:solidFill>
                  <a:srgbClr val="000090"/>
                </a:solidFill>
                <a:latin typeface="Times New Roman"/>
                <a:ea typeface="Arial"/>
                <a:cs typeface="Times New Roman"/>
                <a:sym typeface="Arial"/>
              </a:rPr>
              <a:t>3</a:t>
            </a:r>
            <a:endParaRPr lang="en-US" sz="2400" b="0" i="0" u="none" strike="noStrike" cap="none" baseline="30000" dirty="0">
              <a:solidFill>
                <a:srgbClr val="000090"/>
              </a:solidFill>
              <a:latin typeface="Times New Roman"/>
              <a:ea typeface="Arial"/>
              <a:cs typeface="Times New Roman"/>
              <a:sym typeface="Arial"/>
            </a:endParaRPr>
          </a:p>
          <a:p>
            <a:pPr lvl="0">
              <a:spcBef>
                <a:spcPts val="480"/>
              </a:spcBef>
              <a:buSzPct val="25000"/>
            </a:pPr>
            <a:r>
              <a:rPr lang="en-US" sz="2400" b="0" i="1" u="none" strike="noStrike" cap="none" baseline="0" dirty="0">
                <a:solidFill>
                  <a:srgbClr val="000090"/>
                </a:solidFill>
                <a:latin typeface="Times New Roman"/>
                <a:ea typeface="Arial"/>
                <a:cs typeface="Times New Roman"/>
                <a:sym typeface="Arial"/>
              </a:rPr>
              <a:t>North Carolina State </a:t>
            </a:r>
            <a:r>
              <a:rPr lang="en-US" sz="2400" b="0" i="1" u="none" strike="noStrike" cap="none" baseline="0" dirty="0" smtClean="0">
                <a:solidFill>
                  <a:srgbClr val="000090"/>
                </a:solidFill>
                <a:latin typeface="Times New Roman"/>
                <a:ea typeface="Arial"/>
                <a:cs typeface="Times New Roman"/>
                <a:sym typeface="Arial"/>
              </a:rPr>
              <a:t>University</a:t>
            </a:r>
            <a:r>
              <a:rPr lang="en-US" sz="2400" i="1" baseline="30000" dirty="0" smtClean="0">
                <a:solidFill>
                  <a:srgbClr val="000090"/>
                </a:solidFill>
                <a:latin typeface="Times New Roman"/>
                <a:cs typeface="Times New Roman"/>
              </a:rPr>
              <a:t>1</a:t>
            </a:r>
            <a:endParaRPr lang="en-US" sz="2400" b="0" i="1" u="none" strike="noStrike" cap="none" baseline="0" dirty="0" smtClean="0">
              <a:solidFill>
                <a:srgbClr val="000090"/>
              </a:solidFill>
              <a:latin typeface="Times New Roman"/>
              <a:cs typeface="Times New Roman"/>
              <a:sym typeface="Arial"/>
            </a:endParaRPr>
          </a:p>
          <a:p>
            <a:pPr lvl="0">
              <a:spcBef>
                <a:spcPts val="480"/>
              </a:spcBef>
              <a:buSzPct val="25000"/>
            </a:pPr>
            <a:r>
              <a:rPr lang="en-US" sz="2400" i="1" dirty="0" smtClean="0">
                <a:solidFill>
                  <a:srgbClr val="000090"/>
                </a:solidFill>
                <a:latin typeface="Times New Roman"/>
                <a:cs typeface="Times New Roman"/>
              </a:rPr>
              <a:t>Google Inc.</a:t>
            </a:r>
            <a:r>
              <a:rPr lang="en-US" sz="2400" i="1" baseline="30000" dirty="0" smtClean="0">
                <a:solidFill>
                  <a:srgbClr val="000090"/>
                </a:solidFill>
                <a:latin typeface="Times New Roman"/>
                <a:cs typeface="Times New Roman"/>
              </a:rPr>
              <a:t>2</a:t>
            </a:r>
            <a:endParaRPr lang="en-US" sz="2400" i="1" dirty="0" smtClean="0">
              <a:solidFill>
                <a:srgbClr val="000090"/>
              </a:solidFill>
              <a:latin typeface="Times New Roman"/>
              <a:cs typeface="Times New Roman"/>
            </a:endParaRPr>
          </a:p>
          <a:p>
            <a:pPr lvl="0">
              <a:spcBef>
                <a:spcPts val="480"/>
              </a:spcBef>
              <a:buSzPct val="25000"/>
            </a:pPr>
            <a:r>
              <a:rPr lang="en-US" sz="2400" b="0" i="1" u="none" strike="noStrike" cap="none" baseline="0" dirty="0" smtClean="0">
                <a:solidFill>
                  <a:srgbClr val="000090"/>
                </a:solidFill>
                <a:latin typeface="Times New Roman"/>
                <a:ea typeface="Arial"/>
                <a:cs typeface="Times New Roman"/>
                <a:sym typeface="Arial"/>
              </a:rPr>
              <a:t>University of Chicago</a:t>
            </a:r>
            <a:r>
              <a:rPr lang="en-US" sz="2400" i="1" baseline="30000" dirty="0" smtClean="0">
                <a:solidFill>
                  <a:srgbClr val="000090"/>
                </a:solidFill>
                <a:latin typeface="Times New Roman"/>
                <a:cs typeface="Times New Roman"/>
              </a:rPr>
              <a:t>3</a:t>
            </a:r>
            <a:endParaRPr lang="en-US" sz="2400" b="0" i="1" u="none" strike="noStrike" cap="none" baseline="0" dirty="0">
              <a:solidFill>
                <a:srgbClr val="000090"/>
              </a:solidFill>
              <a:latin typeface="Times New Roman"/>
              <a:cs typeface="Times New Roman"/>
              <a:sym typeface="Arial"/>
            </a:endParaRPr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6646863" y="640080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1</a:t>
            </a:fld>
            <a:endParaRPr lang="en-US" sz="1400" b="0" i="0" u="none" strike="noStrike" cap="none" baseline="0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609600" y="152400"/>
            <a:ext cx="8242300" cy="914400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200" dirty="0" smtClean="0">
                <a:solidFill>
                  <a:srgbClr val="0C0CFF"/>
                </a:solidFill>
                <a:latin typeface="Times New Roman"/>
                <a:cs typeface="Times New Roman"/>
              </a:rPr>
              <a:t>Implementation</a:t>
            </a:r>
            <a:endParaRPr lang="en-US" sz="3200" b="0" i="0" u="none" strike="noStrike" cap="none" baseline="0" dirty="0">
              <a:solidFill>
                <a:srgbClr val="0C0CFF"/>
              </a:solidFill>
              <a:latin typeface="Times New Roman"/>
              <a:ea typeface="Arial"/>
              <a:cs typeface="Times New Roman"/>
              <a:sym typeface="Arial"/>
            </a:endParaRPr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609600" y="1060450"/>
            <a:ext cx="8256588" cy="4953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Symbolic execution engine</a:t>
            </a:r>
          </a:p>
          <a:p>
            <a:pPr marL="857250" lvl="1"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400" dirty="0">
                <a:solidFill>
                  <a:schemeClr val="tx1"/>
                </a:solidFill>
                <a:latin typeface="Times New Roman"/>
                <a:cs typeface="Times New Roman"/>
              </a:rPr>
              <a:t>KLEE </a:t>
            </a:r>
            <a:r>
              <a:rPr lang="en-US" sz="2000" dirty="0">
                <a:solidFill>
                  <a:schemeClr val="tx1"/>
                </a:solidFill>
                <a:latin typeface="Times New Roman"/>
                <a:cs typeface="Times New Roman"/>
              </a:rPr>
              <a:t>[</a:t>
            </a:r>
            <a:r>
              <a:rPr lang="en-US" sz="2000" dirty="0" err="1">
                <a:solidFill>
                  <a:schemeClr val="tx1"/>
                </a:solidFill>
                <a:latin typeface="Times New Roman"/>
                <a:cs typeface="Times New Roman"/>
              </a:rPr>
              <a:t>Cadar</a:t>
            </a:r>
            <a:r>
              <a:rPr lang="en-US" sz="2000" dirty="0">
                <a:solidFill>
                  <a:schemeClr val="tx1"/>
                </a:solidFill>
                <a:latin typeface="Times New Roman"/>
                <a:cs typeface="Times New Roman"/>
              </a:rPr>
              <a:t> et </a:t>
            </a:r>
            <a:r>
              <a:rPr lang="en-US" sz="2000" dirty="0" smtClean="0">
                <a:solidFill>
                  <a:schemeClr val="tx1"/>
                </a:solidFill>
                <a:latin typeface="Times New Roman"/>
                <a:cs typeface="Times New Roman"/>
              </a:rPr>
              <a:t>al. OSDI 2008]</a:t>
            </a:r>
          </a:p>
          <a:p>
            <a:pPr marL="457200"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Path alignment</a:t>
            </a:r>
            <a:endParaRPr lang="en-US" sz="2800" dirty="0">
              <a:solidFill>
                <a:schemeClr val="accent2">
                  <a:lumMod val="50000"/>
                </a:schemeClr>
              </a:solidFill>
              <a:latin typeface="Times New Roman"/>
              <a:cs typeface="Times New Roman"/>
            </a:endParaRPr>
          </a:p>
          <a:p>
            <a:pPr marL="857250" lvl="1"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Branch</a:t>
            </a:r>
            <a:r>
              <a:rPr lang="zh-CN" altLang="en-US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mapping</a:t>
            </a:r>
            <a:r>
              <a:rPr lang="zh-CN" altLang="en-US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of</a:t>
            </a:r>
            <a:r>
              <a:rPr lang="zh-CN" altLang="en-US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the</a:t>
            </a:r>
            <a:r>
              <a:rPr lang="zh-CN" altLang="en-US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binary</a:t>
            </a:r>
            <a:r>
              <a:rPr lang="zh-CN" altLang="en-US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and</a:t>
            </a:r>
            <a:r>
              <a:rPr lang="zh-CN" altLang="en-US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the</a:t>
            </a:r>
            <a:r>
              <a:rPr lang="zh-CN" altLang="en-US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LLVM</a:t>
            </a:r>
            <a:r>
              <a:rPr lang="zh-CN" altLang="en-US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00" dirty="0" err="1" smtClean="0">
                <a:solidFill>
                  <a:schemeClr val="tx1"/>
                </a:solidFill>
                <a:latin typeface="Times New Roman"/>
                <a:cs typeface="Times New Roman"/>
              </a:rPr>
              <a:t>bitcode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6646863" y="640080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10</a:t>
            </a:fld>
            <a:endParaRPr lang="en-US" sz="1400" b="0" i="0" u="none" strike="noStrike" cap="none" baseline="0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9541" y="3828312"/>
            <a:ext cx="9144000" cy="2523910"/>
            <a:chOff x="19541" y="3856324"/>
            <a:chExt cx="9144000" cy="2523910"/>
          </a:xfrm>
        </p:grpSpPr>
        <p:grpSp>
          <p:nvGrpSpPr>
            <p:cNvPr id="2" name="Group 1"/>
            <p:cNvGrpSpPr/>
            <p:nvPr/>
          </p:nvGrpSpPr>
          <p:grpSpPr>
            <a:xfrm>
              <a:off x="19541" y="3856324"/>
              <a:ext cx="9144000" cy="2523910"/>
              <a:chOff x="19541" y="4257364"/>
              <a:chExt cx="9144000" cy="2523910"/>
            </a:xfrm>
          </p:grpSpPr>
          <p:pic>
            <p:nvPicPr>
              <p:cNvPr id="4" name="Picture 3" descr="codelayout.jp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19541" y="4257364"/>
                <a:ext cx="9144000" cy="2523910"/>
              </a:xfrm>
              <a:prstGeom prst="rect">
                <a:avLst/>
              </a:prstGeom>
            </p:spPr>
          </p:pic>
          <p:sp>
            <p:nvSpPr>
              <p:cNvPr id="5" name="Rectangle 4"/>
              <p:cNvSpPr/>
              <p:nvPr/>
            </p:nvSpPr>
            <p:spPr>
              <a:xfrm>
                <a:off x="4728845" y="4851400"/>
                <a:ext cx="762000" cy="233680"/>
              </a:xfrm>
              <a:prstGeom prst="rect">
                <a:avLst/>
              </a:prstGeom>
              <a:noFill/>
              <a:ln w="28575" cmpd="sng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264160" y="5563235"/>
                <a:ext cx="690880" cy="233680"/>
              </a:xfrm>
              <a:prstGeom prst="rect">
                <a:avLst/>
              </a:prstGeom>
              <a:noFill/>
              <a:ln w="28575" cmpd="sng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cxnSp>
          <p:nvCxnSpPr>
            <p:cNvPr id="6" name="Straight Arrow Connector 5"/>
            <p:cNvCxnSpPr/>
            <p:nvPr/>
          </p:nvCxnSpPr>
          <p:spPr>
            <a:xfrm flipH="1">
              <a:off x="955041" y="4423128"/>
              <a:ext cx="2280116" cy="680507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H="1">
              <a:off x="5506720" y="4423128"/>
              <a:ext cx="2853890" cy="125236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020072120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09562" y="152400"/>
            <a:ext cx="8242300" cy="914400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200" dirty="0" smtClean="0">
                <a:solidFill>
                  <a:srgbClr val="0C0CFF"/>
                </a:solidFill>
                <a:latin typeface="Times New Roman"/>
                <a:cs typeface="Times New Roman"/>
              </a:rPr>
              <a:t>Evaluation Benchmarks</a:t>
            </a:r>
            <a:endParaRPr lang="en-US" sz="3200" b="0" i="0" u="none" strike="noStrike" cap="none" baseline="0" dirty="0">
              <a:solidFill>
                <a:srgbClr val="0C0CFF"/>
              </a:solidFill>
              <a:latin typeface="Times New Roman"/>
              <a:ea typeface="Arial"/>
              <a:cs typeface="Times New Roman"/>
              <a:sym typeface="Arial"/>
            </a:endParaRPr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6646863" y="640080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11</a:t>
            </a:fld>
            <a:endParaRPr lang="en-US" sz="1400" b="0" i="0" u="none" strike="noStrike" cap="none" baseline="0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646079606"/>
              </p:ext>
            </p:extLst>
          </p:nvPr>
        </p:nvGraphicFramePr>
        <p:xfrm>
          <a:off x="468431" y="1539875"/>
          <a:ext cx="8441593" cy="4053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95106"/>
                <a:gridCol w="936896"/>
                <a:gridCol w="1304641"/>
                <a:gridCol w="1395244"/>
                <a:gridCol w="1143642"/>
                <a:gridCol w="1212260"/>
                <a:gridCol w="1353804"/>
              </a:tblGrid>
              <a:tr h="579120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Times New Roman"/>
                          <a:cs typeface="Times New Roman"/>
                        </a:rPr>
                        <a:t>System</a:t>
                      </a:r>
                    </a:p>
                    <a:p>
                      <a:pPr algn="ctr"/>
                      <a:r>
                        <a:rPr lang="en-US" altLang="zh-CN" sz="1600" b="0" dirty="0" smtClean="0">
                          <a:latin typeface="Times New Roman"/>
                          <a:cs typeface="Times New Roman"/>
                        </a:rPr>
                        <a:t>name</a:t>
                      </a:r>
                      <a:endParaRPr lang="en-US" sz="1600" b="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Times New Roman"/>
                          <a:cs typeface="Times New Roman"/>
                        </a:rPr>
                        <a:t>LOC</a:t>
                      </a:r>
                      <a:endParaRPr lang="en-US" sz="1600" b="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Times New Roman"/>
                          <a:cs typeface="Times New Roman"/>
                        </a:rPr>
                        <a:t>Failure path length</a:t>
                      </a:r>
                      <a:endParaRPr lang="en-US" sz="1600" b="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800" b="1" dirty="0">
                        <a:latin typeface="Times New Roman"/>
                        <a:cs typeface="Times New Roman"/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Times New Roman"/>
                          <a:cs typeface="Times New Roman"/>
                        </a:rPr>
                        <a:t>Num</a:t>
                      </a:r>
                      <a:r>
                        <a:rPr lang="en-US" altLang="zh-CN" sz="1600" b="0" dirty="0" smtClean="0">
                          <a:latin typeface="Times New Roman"/>
                          <a:cs typeface="Times New Roman"/>
                        </a:rPr>
                        <a:t>.</a:t>
                      </a:r>
                      <a:r>
                        <a:rPr lang="zh-CN" altLang="en-US" sz="1600" b="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600" b="0" dirty="0" smtClean="0">
                          <a:latin typeface="Times New Roman"/>
                          <a:cs typeface="Times New Roman"/>
                        </a:rPr>
                        <a:t>of</a:t>
                      </a:r>
                      <a:r>
                        <a:rPr lang="zh-CN" altLang="en-US" sz="1600" b="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600" b="0" dirty="0" smtClean="0">
                          <a:latin typeface="Times New Roman"/>
                          <a:cs typeface="Times New Roman"/>
                        </a:rPr>
                        <a:t>console</a:t>
                      </a:r>
                      <a:r>
                        <a:rPr lang="zh-CN" altLang="en-US" sz="1600" b="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600" b="0" dirty="0" smtClean="0">
                          <a:latin typeface="Times New Roman"/>
                          <a:cs typeface="Times New Roman"/>
                        </a:rPr>
                        <a:t>log</a:t>
                      </a:r>
                      <a:r>
                        <a:rPr lang="zh-CN" altLang="en-US" sz="1600" b="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600" b="0" dirty="0" smtClean="0">
                          <a:latin typeface="Times New Roman"/>
                          <a:cs typeface="Times New Roman"/>
                        </a:rPr>
                        <a:t>messages</a:t>
                      </a:r>
                      <a:endParaRPr lang="en-US" sz="1600" b="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Times New Roman"/>
                          <a:cs typeface="Times New Roman"/>
                        </a:rPr>
                        <a:t>Num</a:t>
                      </a:r>
                      <a:r>
                        <a:rPr lang="en-US" altLang="zh-CN" sz="1600" b="0" dirty="0" smtClean="0">
                          <a:latin typeface="Times New Roman"/>
                          <a:cs typeface="Times New Roman"/>
                        </a:rPr>
                        <a:t>.</a:t>
                      </a:r>
                      <a:r>
                        <a:rPr lang="zh-CN" altLang="en-US" sz="1600" b="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600" b="0" dirty="0" smtClean="0">
                          <a:latin typeface="Times New Roman"/>
                          <a:cs typeface="Times New Roman"/>
                        </a:rPr>
                        <a:t>of</a:t>
                      </a:r>
                      <a:r>
                        <a:rPr lang="zh-CN" altLang="en-US" sz="1600" b="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600" b="0" dirty="0" smtClean="0">
                          <a:latin typeface="Times New Roman"/>
                          <a:cs typeface="Times New Roman"/>
                        </a:rPr>
                        <a:t>system</a:t>
                      </a:r>
                      <a:r>
                        <a:rPr lang="zh-CN" altLang="en-US" sz="1600" b="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600" b="0" dirty="0" smtClean="0">
                          <a:latin typeface="Times New Roman"/>
                          <a:cs typeface="Times New Roman"/>
                        </a:rPr>
                        <a:t>calls</a:t>
                      </a:r>
                      <a:endParaRPr lang="en-US" sz="1600" b="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Times New Roman"/>
                          <a:cs typeface="Times New Roman"/>
                        </a:rPr>
                        <a:t>Successfully</a:t>
                      </a:r>
                      <a:r>
                        <a:rPr lang="zh-CN" altLang="en-US" sz="1600" b="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600" b="0" dirty="0" smtClean="0">
                          <a:latin typeface="Times New Roman"/>
                          <a:cs typeface="Times New Roman"/>
                        </a:rPr>
                        <a:t>reproduced ?</a:t>
                      </a:r>
                      <a:endParaRPr lang="en-US" sz="1600" b="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5791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Times New Roman"/>
                          <a:cs typeface="Times New Roman"/>
                        </a:rPr>
                        <a:t>Num. of functions</a:t>
                      </a:r>
                      <a:endParaRPr lang="en-US" sz="1600" b="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Times New Roman"/>
                          <a:cs typeface="Times New Roman"/>
                        </a:rPr>
                        <a:t>Num. of branches</a:t>
                      </a:r>
                      <a:endParaRPr lang="en-US" sz="1600" b="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en-US" sz="1700" b="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en-US" sz="1700" b="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791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mkdir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400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2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42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2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202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YES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5791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rmdir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200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2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23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3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198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/>
                          <a:cs typeface="Times New Roman"/>
                        </a:rPr>
                        <a:t>YES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5791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ln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600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2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43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2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186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/>
                          <a:cs typeface="Times New Roman"/>
                        </a:rPr>
                        <a:t>YES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5791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touch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500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1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7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1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188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/>
                          <a:cs typeface="Times New Roman"/>
                        </a:rPr>
                        <a:t>YES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5791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cp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1900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13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116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2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Times New Roman"/>
                          <a:cs typeface="Times New Roman"/>
                        </a:rPr>
                        <a:t>199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/>
                          <a:cs typeface="Times New Roman"/>
                        </a:rPr>
                        <a:t>YES</a:t>
                      </a:r>
                      <a:endParaRPr lang="en-US" sz="16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14250613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09562" y="152400"/>
            <a:ext cx="8242300" cy="914400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200" dirty="0" smtClean="0">
                <a:solidFill>
                  <a:srgbClr val="0C0CFF"/>
                </a:solidFill>
                <a:latin typeface="Times New Roman"/>
                <a:cs typeface="Times New Roman"/>
              </a:rPr>
              <a:t>Guided Symbolic Execution Complexity</a:t>
            </a:r>
            <a:endParaRPr lang="en-US" sz="3200" b="0" i="0" u="none" strike="noStrike" cap="none" baseline="0" dirty="0">
              <a:solidFill>
                <a:srgbClr val="0C0CFF"/>
              </a:solidFill>
              <a:latin typeface="Times New Roman"/>
              <a:ea typeface="Arial"/>
              <a:cs typeface="Times New Roman"/>
              <a:sym typeface="Arial"/>
            </a:endParaRPr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6646863" y="640080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12</a:t>
            </a:fld>
            <a:endParaRPr lang="en-US" sz="1400" b="0" i="0" u="none" strike="noStrike" cap="none" baseline="0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5" descr="hist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1285794" y="1301749"/>
            <a:ext cx="6262414" cy="4385931"/>
          </a:xfrm>
          <a:prstGeom prst="rect">
            <a:avLst/>
          </a:prstGeom>
        </p:spPr>
      </p:pic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418073169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609600" y="152400"/>
            <a:ext cx="8242300" cy="914400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lvl="0">
              <a:buSzPct val="25000"/>
            </a:pPr>
            <a:r>
              <a:rPr lang="en-US" sz="3200" dirty="0" smtClean="0">
                <a:solidFill>
                  <a:srgbClr val="0C0CFF"/>
                </a:solidFill>
                <a:latin typeface="Times New Roman"/>
                <a:cs typeface="Times New Roman"/>
              </a:rPr>
              <a:t>Guided Symbolic Execution Time</a:t>
            </a:r>
            <a:endParaRPr lang="en-US" sz="3200" b="0" i="0" u="none" strike="noStrike" cap="none" baseline="0" dirty="0">
              <a:solidFill>
                <a:srgbClr val="0C0CFF"/>
              </a:solidFill>
              <a:latin typeface="Times New Roman"/>
              <a:ea typeface="Arial"/>
              <a:cs typeface="Times New Roman"/>
              <a:sym typeface="Arial"/>
            </a:endParaRPr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6646863" y="640080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13</a:t>
            </a:fld>
            <a:endParaRPr lang="en-US" sz="1400" b="0" i="0" u="none" strike="noStrike" cap="none" baseline="0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187046162"/>
              </p:ext>
            </p:extLst>
          </p:nvPr>
        </p:nvGraphicFramePr>
        <p:xfrm>
          <a:off x="1009650" y="1816086"/>
          <a:ext cx="6959599" cy="42195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76495"/>
                <a:gridCol w="2003304"/>
                <a:gridCol w="1739900"/>
                <a:gridCol w="1739900"/>
              </a:tblGrid>
              <a:tr h="61466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latin typeface="Times New Roman"/>
                          <a:cs typeface="Times New Roman"/>
                        </a:rPr>
                        <a:t>Failure name</a:t>
                      </a:r>
                      <a:endParaRPr lang="en-US" sz="1800" b="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latin typeface="Times New Roman"/>
                          <a:cs typeface="Times New Roman"/>
                        </a:rPr>
                        <a:t>Inferred path setting</a:t>
                      </a:r>
                      <a:endParaRPr lang="en-US" sz="1800" b="0" dirty="0"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latin typeface="Times New Roman"/>
                          <a:cs typeface="Times New Roman"/>
                        </a:rPr>
                        <a:t>Path alignment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latin typeface="Times New Roman"/>
                          <a:cs typeface="Times New Roman"/>
                        </a:rPr>
                        <a:t>Input synthesis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73056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mkdir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Original input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  <a:p>
                      <a:pPr algn="ctr"/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Alternative input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0.9 ±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0.1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s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  <a:p>
                      <a:pPr algn="ctr"/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0.9 ±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0.2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s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2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.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3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 ±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0.4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s</a:t>
                      </a:r>
                      <a:endParaRPr lang="en-US" sz="1800" dirty="0" smtClean="0">
                        <a:latin typeface="Times New Roman"/>
                        <a:cs typeface="Times New Roman"/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2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.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3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 ±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0.3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s</a:t>
                      </a:r>
                      <a:endParaRPr lang="en-US" sz="1800" dirty="0" smtClean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</a:tr>
              <a:tr h="71223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rmdir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Original input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  <a:p>
                      <a:pPr algn="ctr"/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Alternative input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0.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8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 ±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0.1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s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  <a:p>
                      <a:pPr algn="ctr"/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0.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8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 ±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0.1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s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1800" dirty="0" smtClean="0">
                          <a:latin typeface="Times New Roman"/>
                          <a:cs typeface="Times New Roman"/>
                        </a:rPr>
                        <a:t>1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.</a:t>
                      </a:r>
                      <a:r>
                        <a:rPr lang="zh-CN" altLang="zh-CN" sz="1800" dirty="0" smtClean="0">
                          <a:latin typeface="Times New Roman"/>
                          <a:cs typeface="Times New Roman"/>
                        </a:rPr>
                        <a:t>8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 ±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0.2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s</a:t>
                      </a:r>
                      <a:endParaRPr lang="en-US" sz="1800" dirty="0" smtClean="0">
                        <a:latin typeface="Times New Roman"/>
                        <a:cs typeface="Times New Roman"/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1800" dirty="0" smtClean="0">
                          <a:latin typeface="Times New Roman"/>
                          <a:cs typeface="Times New Roman"/>
                        </a:rPr>
                        <a:t>1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.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8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 ±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0.3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s</a:t>
                      </a:r>
                      <a:endParaRPr lang="en-US" sz="1800" dirty="0" smtClean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</a:tr>
              <a:tr h="71223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ln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Original input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  <a:p>
                      <a:pPr algn="ctr"/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Alternative input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1.0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 ±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0.1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s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  <a:p>
                      <a:pPr algn="ctr"/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1.0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 ±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0.1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s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1800" dirty="0" smtClean="0">
                          <a:latin typeface="Times New Roman"/>
                          <a:cs typeface="Times New Roman"/>
                        </a:rPr>
                        <a:t>3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.</a:t>
                      </a:r>
                      <a:r>
                        <a:rPr lang="zh-CN" altLang="zh-CN" sz="1800" dirty="0" smtClean="0">
                          <a:latin typeface="Times New Roman"/>
                          <a:cs typeface="Times New Roman"/>
                        </a:rPr>
                        <a:t>2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 ±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0.4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s</a:t>
                      </a:r>
                      <a:endParaRPr lang="en-US" sz="1800" dirty="0" smtClean="0">
                        <a:latin typeface="Times New Roman"/>
                        <a:cs typeface="Times New Roman"/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1800" dirty="0" smtClean="0">
                          <a:latin typeface="Times New Roman"/>
                          <a:cs typeface="Times New Roman"/>
                        </a:rPr>
                        <a:t>3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.</a:t>
                      </a:r>
                      <a:r>
                        <a:rPr lang="zh-CN" altLang="zh-CN" sz="1800" dirty="0" smtClean="0">
                          <a:latin typeface="Times New Roman"/>
                          <a:cs typeface="Times New Roman"/>
                        </a:rPr>
                        <a:t>2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 ±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0.5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s</a:t>
                      </a:r>
                      <a:endParaRPr lang="en-US" sz="1800" dirty="0" smtClean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</a:tr>
              <a:tr h="71223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touch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Original input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  <a:p>
                      <a:pPr algn="ctr"/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Alternative input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1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.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1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 ±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0.1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s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  <a:p>
                      <a:pPr algn="ctr"/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1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.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2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 ±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0.2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s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1800" dirty="0" smtClean="0">
                          <a:latin typeface="Times New Roman"/>
                          <a:cs typeface="Times New Roman"/>
                        </a:rPr>
                        <a:t>2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.</a:t>
                      </a:r>
                      <a:r>
                        <a:rPr lang="zh-CN" altLang="zh-CN" sz="1800" dirty="0" smtClean="0">
                          <a:latin typeface="Times New Roman"/>
                          <a:cs typeface="Times New Roman"/>
                        </a:rPr>
                        <a:t>1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±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0.3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s</a:t>
                      </a:r>
                      <a:endParaRPr lang="en-US" sz="1800" dirty="0" smtClean="0">
                        <a:latin typeface="Times New Roman"/>
                        <a:cs typeface="Times New Roman"/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2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.</a:t>
                      </a:r>
                      <a:r>
                        <a:rPr lang="zh-CN" altLang="zh-CN" sz="1800" dirty="0" smtClean="0">
                          <a:latin typeface="Times New Roman"/>
                          <a:cs typeface="Times New Roman"/>
                        </a:rPr>
                        <a:t>2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 ±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0.3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s</a:t>
                      </a:r>
                      <a:endParaRPr lang="en-US" sz="1800" dirty="0" smtClean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</a:tr>
              <a:tr h="71223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cp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Original input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  <a:p>
                      <a:pPr algn="ctr"/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Alternative input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1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.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1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 ±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0.1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s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  <a:p>
                      <a:pPr algn="ctr"/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1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.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1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 ±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0.1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s</a:t>
                      </a:r>
                      <a:endParaRPr lang="en-US" sz="1800" dirty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1800" dirty="0" smtClean="0">
                          <a:latin typeface="Times New Roman"/>
                          <a:cs typeface="Times New Roman"/>
                        </a:rPr>
                        <a:t>3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.</a:t>
                      </a:r>
                      <a:r>
                        <a:rPr lang="zh-CN" altLang="zh-CN" sz="1800" dirty="0" smtClean="0">
                          <a:latin typeface="Times New Roman"/>
                          <a:cs typeface="Times New Roman"/>
                        </a:rPr>
                        <a:t>8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 ±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0.4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s</a:t>
                      </a:r>
                      <a:endParaRPr lang="en-US" sz="1800" dirty="0" smtClean="0">
                        <a:latin typeface="Times New Roman"/>
                        <a:cs typeface="Times New Roman"/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1800" dirty="0" smtClean="0">
                          <a:latin typeface="Times New Roman"/>
                          <a:cs typeface="Times New Roman"/>
                        </a:rPr>
                        <a:t>3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.</a:t>
                      </a:r>
                      <a:r>
                        <a:rPr lang="zh-CN" altLang="zh-CN" sz="1800" dirty="0" smtClean="0">
                          <a:latin typeface="Times New Roman"/>
                          <a:cs typeface="Times New Roman"/>
                        </a:rPr>
                        <a:t>9</a:t>
                      </a:r>
                      <a:r>
                        <a:rPr lang="en-US" sz="1800" dirty="0" smtClean="0">
                          <a:latin typeface="Times New Roman"/>
                          <a:cs typeface="Times New Roman"/>
                        </a:rPr>
                        <a:t> ±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0.3</a:t>
                      </a:r>
                      <a:r>
                        <a:rPr lang="zh-CN" altLang="en-US" sz="1800" dirty="0" smtClean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US" altLang="zh-CN" sz="1800" dirty="0" smtClean="0">
                          <a:latin typeface="Times New Roman"/>
                          <a:cs typeface="Times New Roman"/>
                        </a:rPr>
                        <a:t>s</a:t>
                      </a:r>
                      <a:endParaRPr lang="en-US" sz="1800" dirty="0" smtClean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60673792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609600" y="152400"/>
            <a:ext cx="8242300" cy="914400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200" dirty="0" smtClean="0">
                <a:solidFill>
                  <a:srgbClr val="0C0CFF"/>
                </a:solidFill>
                <a:latin typeface="Times New Roman"/>
                <a:cs typeface="Times New Roman"/>
              </a:rPr>
              <a:t>Related Work</a:t>
            </a:r>
            <a:endParaRPr lang="en-US" sz="3200" b="0" i="0" u="none" strike="noStrike" cap="none" baseline="0" dirty="0">
              <a:solidFill>
                <a:srgbClr val="0C0CFF"/>
              </a:solidFill>
              <a:latin typeface="Times New Roman"/>
              <a:ea typeface="Arial"/>
              <a:cs typeface="Times New Roman"/>
              <a:sym typeface="Arial"/>
            </a:endParaRPr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7500" y="1040130"/>
            <a:ext cx="8548688" cy="4953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Failure input synthesis</a:t>
            </a:r>
          </a:p>
          <a:p>
            <a:pPr lvl="1" indent="-3429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4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ESD </a:t>
            </a:r>
            <a:r>
              <a:rPr lang="en-US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[Zamfir</a:t>
            </a:r>
            <a:r>
              <a:rPr lang="zh-CN" altLang="en-US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et al. </a:t>
            </a:r>
            <a:r>
              <a:rPr lang="en-US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EUROSYS 201</a:t>
            </a:r>
            <a:r>
              <a:rPr lang="zh-CN" altLang="zh-CN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0</a:t>
            </a:r>
            <a:r>
              <a:rPr lang="en-US" sz="2000" dirty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]</a:t>
            </a:r>
            <a:endParaRPr lang="en-US" sz="2000" dirty="0" smtClean="0">
              <a:solidFill>
                <a:schemeClr val="tx1"/>
              </a:solidFill>
              <a:latin typeface="Times New Roman"/>
              <a:ea typeface="ＭＳ Ｐゴシック" charset="0"/>
              <a:cs typeface="Times New Roman"/>
            </a:endParaRPr>
          </a:p>
          <a:p>
            <a:pPr lvl="2" indent="-3429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fr-CA" altLang="zh-CN" sz="2000" dirty="0" err="1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Extract</a:t>
            </a:r>
            <a:r>
              <a:rPr lang="fr-CA" altLang="zh-CN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 </a:t>
            </a:r>
            <a:r>
              <a:rPr lang="fr-CA" altLang="zh-CN" sz="2000" dirty="0" err="1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failure</a:t>
            </a:r>
            <a:r>
              <a:rPr lang="fr-CA" altLang="zh-CN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 points </a:t>
            </a:r>
            <a:r>
              <a:rPr lang="fr-CA" altLang="zh-CN" sz="2000" dirty="0" err="1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from</a:t>
            </a:r>
            <a:r>
              <a:rPr lang="fr-CA" altLang="zh-CN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 </a:t>
            </a:r>
            <a:r>
              <a:rPr lang="fr-CA" altLang="zh-CN" sz="2000" dirty="0" err="1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core</a:t>
            </a:r>
            <a:r>
              <a:rPr lang="fr-CA" altLang="zh-CN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 dumps and use </a:t>
            </a:r>
            <a:r>
              <a:rPr lang="fr-CA" altLang="zh-CN" sz="2000" dirty="0" err="1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static</a:t>
            </a:r>
            <a:r>
              <a:rPr lang="fr-CA" altLang="zh-CN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 control flow </a:t>
            </a:r>
            <a:r>
              <a:rPr lang="fr-CA" altLang="zh-CN" sz="2000" dirty="0" err="1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analysis</a:t>
            </a:r>
            <a:r>
              <a:rPr lang="fr-CA" altLang="zh-CN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 to </a:t>
            </a:r>
            <a:r>
              <a:rPr lang="fr-CA" altLang="zh-CN" sz="2000" dirty="0" err="1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narrow</a:t>
            </a:r>
            <a:r>
              <a:rPr lang="fr-CA" altLang="zh-CN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 down the </a:t>
            </a:r>
            <a:r>
              <a:rPr lang="fr-CA" altLang="zh-CN" sz="2000" dirty="0" err="1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symbolic</a:t>
            </a:r>
            <a:r>
              <a:rPr lang="fr-CA" altLang="zh-CN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 </a:t>
            </a:r>
            <a:r>
              <a:rPr lang="fr-CA" altLang="zh-CN" sz="2000" dirty="0" err="1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execution</a:t>
            </a:r>
            <a:r>
              <a:rPr lang="fr-CA" altLang="zh-CN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 </a:t>
            </a:r>
            <a:r>
              <a:rPr lang="fr-CA" altLang="zh-CN" sz="2000" dirty="0" err="1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space</a:t>
            </a:r>
            <a:endParaRPr lang="fr-CA" altLang="zh-CN" sz="2000" dirty="0" smtClean="0">
              <a:solidFill>
                <a:schemeClr val="tx1"/>
              </a:solidFill>
              <a:latin typeface="Times New Roman"/>
              <a:ea typeface="ＭＳ Ｐゴシック" charset="0"/>
              <a:cs typeface="Times New Roman"/>
            </a:endParaRPr>
          </a:p>
          <a:p>
            <a:pPr lvl="2" indent="-3429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RDE handles non-crashing failures and use runtime inferred failure path to speedup the symbolic execution</a:t>
            </a:r>
          </a:p>
          <a:p>
            <a:pPr lvl="1" indent="-3429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Better Bug Reporting</a:t>
            </a:r>
            <a:r>
              <a:rPr lang="zh-CN" altLang="en-US" sz="2800" b="1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[Castro </a:t>
            </a:r>
            <a:r>
              <a:rPr lang="fr-CA" altLang="zh-CN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et</a:t>
            </a:r>
            <a:r>
              <a:rPr lang="zh-CN" altLang="en-US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al</a:t>
            </a:r>
            <a:r>
              <a:rPr lang="en-US" sz="2000" dirty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. </a:t>
            </a:r>
            <a:r>
              <a:rPr lang="en-US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ASPLOS 2008]</a:t>
            </a:r>
          </a:p>
          <a:p>
            <a:pPr lvl="2" indent="-3429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Use symbolic execution along the known failure path to synthesize a set of inputs that are different from the original one. </a:t>
            </a:r>
            <a:endParaRPr lang="en-US" altLang="zh-CN" sz="2000" dirty="0" smtClean="0">
              <a:solidFill>
                <a:schemeClr val="tx1"/>
              </a:solidFill>
              <a:latin typeface="Times New Roman"/>
              <a:ea typeface="ＭＳ Ｐゴシック" charset="0"/>
              <a:cs typeface="Times New Roman"/>
            </a:endParaRPr>
          </a:p>
          <a:p>
            <a:pPr lvl="2" indent="-3429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RDE does not require exact failure path or any user input</a:t>
            </a:r>
            <a:endParaRPr lang="en-US" sz="2800" dirty="0" smtClean="0">
              <a:solidFill>
                <a:schemeClr val="dk1"/>
              </a:solidFill>
              <a:latin typeface="Times New Roman"/>
              <a:cs typeface="Times New Roman"/>
            </a:endParaRPr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6646863" y="640080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14</a:t>
            </a:fld>
            <a:endParaRPr lang="en-US" sz="1400" b="0" i="0" u="none" strike="noStrike" cap="none" baseline="0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28082793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609600" y="152400"/>
            <a:ext cx="8242300" cy="914400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200" dirty="0" smtClean="0">
                <a:solidFill>
                  <a:srgbClr val="0C0CFF"/>
                </a:solidFill>
                <a:latin typeface="Times New Roman"/>
                <a:cs typeface="Times New Roman"/>
              </a:rPr>
              <a:t>Related Work</a:t>
            </a:r>
            <a:endParaRPr lang="en-US" sz="3200" b="0" i="0" u="none" strike="noStrike" cap="none" baseline="0" dirty="0">
              <a:solidFill>
                <a:srgbClr val="0C0CFF"/>
              </a:solidFill>
              <a:latin typeface="Times New Roman"/>
              <a:ea typeface="Arial"/>
              <a:cs typeface="Times New Roman"/>
              <a:sym typeface="Arial"/>
            </a:endParaRPr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609600" y="1040130"/>
            <a:ext cx="8256588" cy="4953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Guided symbolic</a:t>
            </a:r>
            <a:r>
              <a:rPr lang="zh-CN" altLang="en-US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execution</a:t>
            </a:r>
            <a:endParaRPr lang="en-US" sz="2800" dirty="0" smtClean="0">
              <a:solidFill>
                <a:schemeClr val="accent2">
                  <a:lumMod val="50000"/>
                </a:schemeClr>
              </a:solidFill>
              <a:latin typeface="Times New Roman"/>
              <a:cs typeface="Times New Roman"/>
            </a:endParaRPr>
          </a:p>
          <a:p>
            <a:pPr lvl="1" indent="-3429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4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Pathfinder </a:t>
            </a:r>
            <a:r>
              <a:rPr lang="en-US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[</a:t>
            </a:r>
            <a:r>
              <a:rPr lang="en-US" sz="2000" dirty="0" err="1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Pasareanu</a:t>
            </a:r>
            <a:r>
              <a:rPr lang="en-US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 and </a:t>
            </a:r>
            <a:r>
              <a:rPr lang="en-US" sz="2000" dirty="0" err="1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Rungta</a:t>
            </a:r>
            <a:r>
              <a:rPr lang="en-US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 ASE </a:t>
            </a:r>
            <a:r>
              <a:rPr lang="en-US" altLang="zh-CN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20</a:t>
            </a:r>
            <a:r>
              <a:rPr lang="en-US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1</a:t>
            </a:r>
            <a:r>
              <a:rPr lang="en-US" altLang="zh-CN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5</a:t>
            </a:r>
            <a:r>
              <a:rPr lang="en-US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]</a:t>
            </a:r>
          </a:p>
          <a:p>
            <a:pPr lvl="2" indent="-3429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altLang="zh-CN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Limits the loop iterations and recursions of symbolic execution for Java code. </a:t>
            </a:r>
            <a:endParaRPr lang="en-US" sz="2000" dirty="0" smtClean="0">
              <a:solidFill>
                <a:schemeClr val="tx1"/>
              </a:solidFill>
              <a:latin typeface="Times New Roman"/>
              <a:ea typeface="ＭＳ Ｐゴシック" charset="0"/>
              <a:cs typeface="Times New Roman"/>
            </a:endParaRPr>
          </a:p>
          <a:p>
            <a:pPr lvl="1" indent="-3429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fr-CA" sz="2400" dirty="0" err="1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Fitnex</a:t>
            </a:r>
            <a:r>
              <a:rPr lang="zh-CN" altLang="en-US" sz="2800" b="1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[</a:t>
            </a:r>
            <a:r>
              <a:rPr lang="en-US" sz="2000" dirty="0" err="1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Xie</a:t>
            </a:r>
            <a:r>
              <a:rPr lang="en-US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 </a:t>
            </a:r>
            <a:r>
              <a:rPr lang="fr-CA" altLang="zh-CN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et</a:t>
            </a:r>
            <a:r>
              <a:rPr lang="zh-CN" altLang="en-US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al. DSN 2009]</a:t>
            </a:r>
          </a:p>
          <a:p>
            <a:pPr lvl="2" indent="-3429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0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Use a fitness function to measure the distance between a feasible path and a particular target</a:t>
            </a:r>
          </a:p>
          <a:p>
            <a:pPr lvl="1" indent="-3429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400" dirty="0" smtClean="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rPr>
              <a:t>Different approaches to alleviate the space explosion problem of symbolic execution </a:t>
            </a:r>
            <a:endParaRPr lang="en-US" sz="2000" dirty="0" smtClean="0">
              <a:solidFill>
                <a:schemeClr val="tx1"/>
              </a:solidFill>
              <a:latin typeface="Times New Roman"/>
              <a:ea typeface="ＭＳ Ｐゴシック" charset="0"/>
              <a:cs typeface="Times New Roman"/>
            </a:endParaRPr>
          </a:p>
          <a:p>
            <a:pPr lvl="2" indent="-342900">
              <a:lnSpc>
                <a:spcPct val="150000"/>
              </a:lnSpc>
              <a:spcBef>
                <a:spcPts val="0"/>
              </a:spcBef>
              <a:buSzPct val="100000"/>
              <a:buNone/>
            </a:pPr>
            <a:endParaRPr lang="en-US" altLang="zh-CN" sz="2000" dirty="0" smtClean="0">
              <a:solidFill>
                <a:schemeClr val="tx1"/>
              </a:solidFill>
              <a:latin typeface="Times New Roman"/>
              <a:ea typeface="ＭＳ Ｐゴシック" charset="0"/>
              <a:cs typeface="Times New Roman"/>
            </a:endParaRPr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6646863" y="640080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15</a:t>
            </a:fld>
            <a:endParaRPr lang="en-US" sz="1400" b="0" i="0" u="none" strike="noStrike" cap="none" baseline="0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1668548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609600" y="152400"/>
            <a:ext cx="8242300" cy="914400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200" b="0" i="0" u="none" strike="noStrike" cap="none" baseline="0" dirty="0" smtClean="0">
                <a:solidFill>
                  <a:srgbClr val="0C0CFF"/>
                </a:solidFill>
                <a:latin typeface="Times New Roman"/>
                <a:ea typeface="Arial"/>
                <a:cs typeface="Times New Roman"/>
                <a:sym typeface="Arial"/>
              </a:rPr>
              <a:t>Limitation &amp; Future work</a:t>
            </a:r>
            <a:endParaRPr lang="en-US" sz="3200" b="0" i="0" u="none" strike="noStrike" cap="none" baseline="0" dirty="0">
              <a:solidFill>
                <a:srgbClr val="0C0CFF"/>
              </a:solidFill>
              <a:latin typeface="Times New Roman"/>
              <a:ea typeface="Arial"/>
              <a:cs typeface="Times New Roman"/>
              <a:sym typeface="Arial"/>
            </a:endParaRPr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111125" y="1066800"/>
            <a:ext cx="9144000" cy="531528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Noto Symbol"/>
              <a:buChar char="▪"/>
            </a:pPr>
            <a:r>
              <a:rPr lang="en-US" altLang="zh-CN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Prohibitive symbolic</a:t>
            </a:r>
            <a:r>
              <a:rPr lang="zh-CN" altLang="en-US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execution</a:t>
            </a:r>
            <a:r>
              <a:rPr lang="zh-CN" altLang="en-US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overhead in l</a:t>
            </a:r>
            <a:r>
              <a:rPr lang="en-US" sz="2800" b="0" i="0" u="none" strike="noStrike" cap="none" baseline="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ea typeface="Arial"/>
                <a:cs typeface="Times New Roman"/>
                <a:sym typeface="Arial"/>
              </a:rPr>
              <a:t>ibrary calls </a:t>
            </a:r>
            <a:r>
              <a:rPr lang="en-US" sz="2800" b="0" i="0" u="none" strike="noStrike" cap="none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ea typeface="Arial"/>
                <a:cs typeface="Times New Roman"/>
                <a:sym typeface="Arial"/>
              </a:rPr>
              <a:t>such as </a:t>
            </a:r>
            <a:r>
              <a:rPr lang="en-US" sz="2800" b="0" i="0" u="none" strike="noStrike" cap="none" dirty="0" err="1" smtClean="0">
                <a:solidFill>
                  <a:schemeClr val="accent2">
                    <a:lumMod val="50000"/>
                  </a:schemeClr>
                </a:solidFill>
                <a:latin typeface="Times New Roman"/>
                <a:ea typeface="Arial"/>
                <a:cs typeface="Times New Roman"/>
                <a:sym typeface="Arial"/>
              </a:rPr>
              <a:t>libc</a:t>
            </a:r>
            <a:endParaRPr lang="en-US" sz="2800" b="0" i="0" u="none" strike="noStrike" cap="none" baseline="0" dirty="0" smtClean="0">
              <a:solidFill>
                <a:schemeClr val="accent2">
                  <a:lumMod val="50000"/>
                </a:schemeClr>
              </a:solidFill>
              <a:latin typeface="Times New Roman"/>
              <a:ea typeface="Arial"/>
              <a:cs typeface="Times New Roman"/>
              <a:sym typeface="Arial"/>
            </a:endParaRPr>
          </a:p>
          <a:p>
            <a:pPr lvl="1" indent="-3429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Record exact path within library functions</a:t>
            </a:r>
          </a:p>
          <a:p>
            <a:pPr lvl="1" indent="-3429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Require symbolic execution engine to support production library</a:t>
            </a:r>
          </a:p>
          <a:p>
            <a:pPr indent="-3429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altLang="zh-CN" sz="2800" dirty="0" smtClean="0">
                <a:solidFill>
                  <a:srgbClr val="0000B3"/>
                </a:solidFill>
                <a:latin typeface="Times New Roman"/>
                <a:cs typeface="Times New Roman"/>
              </a:rPr>
              <a:t>Support m</a:t>
            </a:r>
            <a:r>
              <a:rPr lang="en-US" sz="2800" b="0" i="0" u="none" strike="noStrike" cap="none" baseline="0" dirty="0" smtClean="0">
                <a:solidFill>
                  <a:srgbClr val="0000B3"/>
                </a:solidFill>
                <a:latin typeface="Times New Roman"/>
                <a:ea typeface="Arial"/>
                <a:cs typeface="Times New Roman"/>
                <a:sym typeface="Arial"/>
              </a:rPr>
              <a:t>ulti-process and multithreaded applications</a:t>
            </a:r>
          </a:p>
          <a:p>
            <a:pPr lvl="1" indent="-3429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400" dirty="0" smtClean="0">
                <a:latin typeface="Times New Roman"/>
                <a:cs typeface="Times New Roman"/>
              </a:rPr>
              <a:t>KLEE does not support multi-process or multithreaded applications</a:t>
            </a:r>
          </a:p>
          <a:p>
            <a:pPr lvl="1" indent="-3429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400" dirty="0" smtClean="0">
                <a:latin typeface="Times New Roman"/>
                <a:cs typeface="Times New Roman"/>
              </a:rPr>
              <a:t>Integrate with </a:t>
            </a:r>
            <a:r>
              <a:rPr lang="en-US" sz="2400" b="0" i="0" u="none" strike="noStrike" cap="none" baseline="0" dirty="0" smtClean="0">
                <a:latin typeface="Times New Roman"/>
                <a:cs typeface="Times New Roman"/>
                <a:sym typeface="Arial"/>
              </a:rPr>
              <a:t>CLOUD9</a:t>
            </a:r>
            <a:r>
              <a:rPr lang="en-US" sz="20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Times New Roman"/>
                <a:cs typeface="Times New Roman"/>
              </a:rPr>
              <a:t>[</a:t>
            </a:r>
            <a:r>
              <a:rPr lang="en-US" sz="1800" dirty="0" err="1">
                <a:solidFill>
                  <a:schemeClr val="tx1"/>
                </a:solidFill>
                <a:latin typeface="Times New Roman"/>
                <a:cs typeface="Times New Roman"/>
              </a:rPr>
              <a:t>Bucur</a:t>
            </a:r>
            <a:r>
              <a:rPr lang="en-US" sz="1800" dirty="0">
                <a:solidFill>
                  <a:schemeClr val="tx1"/>
                </a:solidFill>
                <a:latin typeface="Times New Roman"/>
                <a:cs typeface="Times New Roman"/>
              </a:rPr>
              <a:t> EUROSYS`2011]</a:t>
            </a:r>
            <a:r>
              <a:rPr lang="zh-CN" altLang="en-US" sz="180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endParaRPr lang="en-US" altLang="zh-CN" sz="1800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6646863" y="640080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16</a:t>
            </a:fld>
            <a:endParaRPr lang="en-US" sz="1400" b="0" i="0" u="none" strike="noStrike" cap="none" baseline="0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45747024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609600" y="152400"/>
            <a:ext cx="8242300" cy="914400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200" b="0" i="0" u="none" strike="noStrike" cap="none" baseline="0" dirty="0" smtClean="0">
                <a:solidFill>
                  <a:srgbClr val="0C0CFF"/>
                </a:solidFill>
                <a:latin typeface="Times New Roman"/>
                <a:ea typeface="Arial"/>
                <a:cs typeface="Times New Roman"/>
                <a:sym typeface="Arial"/>
              </a:rPr>
              <a:t>Conclusion</a:t>
            </a:r>
            <a:endParaRPr lang="en-US" sz="3200" b="0" i="0" u="none" strike="noStrike" cap="none" baseline="0" dirty="0">
              <a:solidFill>
                <a:srgbClr val="0C0CFF"/>
              </a:solidFill>
              <a:latin typeface="Times New Roman"/>
              <a:ea typeface="Arial"/>
              <a:cs typeface="Times New Roman"/>
              <a:sym typeface="Arial"/>
            </a:endParaRPr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609600" y="1152360"/>
            <a:ext cx="8256588" cy="4953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Noto Symbol"/>
              <a:buChar char="▪"/>
            </a:pPr>
            <a:r>
              <a:rPr lang="en-US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RDE: Replay debugging for diagnosing production site failures</a:t>
            </a:r>
          </a:p>
          <a:p>
            <a:pPr lvl="1" indent="-3429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Reproduce production-site failure execution at the development site using inferred failure path</a:t>
            </a:r>
          </a:p>
          <a:p>
            <a:pPr lvl="1" indent="-3429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Provide guided symbolic execution exploration to synthesize failure-triggering user inputs.</a:t>
            </a:r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6646863" y="640080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17</a:t>
            </a:fld>
            <a:endParaRPr lang="en-US" sz="1400" b="0" i="0" u="none" strike="noStrike" cap="none" baseline="0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09600" y="5224462"/>
            <a:ext cx="7772400" cy="6635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pPr algn="ctr"/>
            <a:r>
              <a:rPr lang="en-US" sz="3600" dirty="0" smtClean="0">
                <a:latin typeface="Times New Roman"/>
                <a:cs typeface="Times New Roman"/>
              </a:rPr>
              <a:t/>
            </a:r>
            <a:br>
              <a:rPr lang="en-US" sz="3600" dirty="0" smtClean="0">
                <a:latin typeface="Times New Roman"/>
                <a:cs typeface="Times New Roman"/>
              </a:rPr>
            </a:br>
            <a:r>
              <a:rPr lang="en-US" sz="3600" dirty="0" smtClean="0">
                <a:latin typeface="Times New Roman"/>
                <a:cs typeface="Times New Roman"/>
              </a:rPr>
              <a:t/>
            </a:r>
            <a:br>
              <a:rPr lang="en-US" sz="3600" dirty="0" smtClean="0">
                <a:latin typeface="Times New Roman"/>
                <a:cs typeface="Times New Roman"/>
              </a:rPr>
            </a:br>
            <a:r>
              <a:rPr lang="en-US" sz="3600" dirty="0" smtClean="0">
                <a:latin typeface="Times New Roman"/>
                <a:cs typeface="Times New Roman"/>
              </a:rPr>
              <a:t>Thank you!</a:t>
            </a:r>
            <a:br>
              <a:rPr lang="en-US" sz="3600" dirty="0" smtClean="0">
                <a:latin typeface="Times New Roman"/>
                <a:cs typeface="Times New Roman"/>
              </a:rPr>
            </a:br>
            <a:endParaRPr lang="en-US" sz="36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00384611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5490308" y="5658290"/>
            <a:ext cx="3079139" cy="830096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Development</a:t>
            </a:r>
            <a:r>
              <a:rPr lang="zh-CN" altLang="en-US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Site</a:t>
            </a:r>
            <a:endParaRPr lang="en-US" sz="2400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5676" y="4218213"/>
            <a:ext cx="1751364" cy="12407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9562" y="136525"/>
            <a:ext cx="8242300" cy="914400"/>
          </a:xfrm>
        </p:spPr>
        <p:txBody>
          <a:bodyPr/>
          <a:lstStyle/>
          <a:p>
            <a:r>
              <a:rPr lang="en-US" sz="3200" dirty="0">
                <a:solidFill>
                  <a:srgbClr val="0C0CFF"/>
                </a:solidFill>
                <a:latin typeface="Times New Roman"/>
                <a:cs typeface="Times New Roman"/>
              </a:rPr>
              <a:t>Motivation</a:t>
            </a:r>
            <a:endParaRPr lang="en-US" sz="3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962660"/>
            <a:ext cx="9109472" cy="1938286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Reproducing production site failures is difficult</a:t>
            </a:r>
          </a:p>
          <a:p>
            <a:pPr lvl="1"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20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z="2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Lack</a:t>
            </a:r>
            <a:r>
              <a:rPr lang="zh-CN" altLang="en-US" sz="2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z="2200" dirty="0">
                <a:solidFill>
                  <a:schemeClr val="tx1"/>
                </a:solidFill>
                <a:latin typeface="Times New Roman"/>
                <a:cs typeface="Times New Roman"/>
              </a:rPr>
              <a:t>environment </a:t>
            </a:r>
            <a:r>
              <a:rPr lang="en-US" sz="2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information (e.g., user inputs, configuration files)</a:t>
            </a:r>
          </a:p>
          <a:p>
            <a:pPr lvl="1"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20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z="2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Miss </a:t>
            </a:r>
            <a:r>
              <a:rPr lang="en-US" altLang="zh-CN" sz="2200" dirty="0">
                <a:solidFill>
                  <a:schemeClr val="tx1"/>
                </a:solidFill>
                <a:latin typeface="Times New Roman"/>
                <a:cs typeface="Times New Roman"/>
              </a:rPr>
              <a:t>interacting</a:t>
            </a:r>
            <a:r>
              <a:rPr lang="zh-CN" altLang="en-US" sz="220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components (e.g., storage, </a:t>
            </a:r>
            <a:r>
              <a:rPr lang="en-US" sz="2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third</a:t>
            </a:r>
            <a:r>
              <a:rPr lang="en-US" sz="2200" dirty="0">
                <a:solidFill>
                  <a:schemeClr val="tx1"/>
                </a:solidFill>
                <a:latin typeface="Times New Roman"/>
                <a:cs typeface="Times New Roman"/>
              </a:rPr>
              <a:t>-party </a:t>
            </a:r>
            <a:r>
              <a:rPr lang="en-US" sz="2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libraries)</a:t>
            </a:r>
            <a:endParaRPr lang="en-US" sz="2200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2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74051" y="5629266"/>
            <a:ext cx="2848709" cy="85916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Production</a:t>
            </a:r>
            <a:r>
              <a:rPr lang="zh-CN" altLang="en-US" sz="24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Site</a:t>
            </a:r>
            <a:endParaRPr lang="en-US" sz="240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3587751" y="4679878"/>
            <a:ext cx="2032000" cy="538497"/>
          </a:xfrm>
          <a:prstGeom prst="rightArrow">
            <a:avLst/>
          </a:prstGeom>
          <a:noFill/>
          <a:ln w="19050" cmpd="sng"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3"/>
          <p:cNvGrpSpPr>
            <a:grpSpLocks/>
          </p:cNvGrpSpPr>
          <p:nvPr/>
        </p:nvGrpSpPr>
        <p:grpSpPr bwMode="auto">
          <a:xfrm>
            <a:off x="6816847" y="2865270"/>
            <a:ext cx="1752600" cy="1352943"/>
            <a:chOff x="7162800" y="1260648"/>
            <a:chExt cx="1752600" cy="1524000"/>
          </a:xfrm>
        </p:grpSpPr>
        <p:sp>
          <p:nvSpPr>
            <p:cNvPr id="12" name="Oval Callout 11"/>
            <p:cNvSpPr>
              <a:spLocks noChangeArrowheads="1"/>
            </p:cNvSpPr>
            <p:nvPr/>
          </p:nvSpPr>
          <p:spPr bwMode="auto">
            <a:xfrm>
              <a:off x="7162800" y="1260648"/>
              <a:ext cx="1752600" cy="1524000"/>
            </a:xfrm>
            <a:prstGeom prst="wedgeEllipseCallout">
              <a:avLst>
                <a:gd name="adj1" fmla="val -10074"/>
                <a:gd name="adj2" fmla="val 65773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>
                <a:spcBef>
                  <a:spcPct val="20000"/>
                </a:spcBef>
                <a:buClr>
                  <a:schemeClr val="bg1"/>
                </a:buClr>
                <a:buSzPct val="100000"/>
                <a:buFontTx/>
                <a:buChar char="•"/>
              </a:pPr>
              <a:endParaRPr lang="en-US" dirty="0"/>
            </a:p>
          </p:txBody>
        </p:sp>
        <p:sp>
          <p:nvSpPr>
            <p:cNvPr id="13" name="TextBox 12"/>
            <p:cNvSpPr txBox="1">
              <a:spLocks noChangeArrowheads="1"/>
            </p:cNvSpPr>
            <p:nvPr/>
          </p:nvSpPr>
          <p:spPr bwMode="auto">
            <a:xfrm>
              <a:off x="7557311" y="1526727"/>
              <a:ext cx="1082348" cy="9360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dirty="0" smtClean="0"/>
                <a:t>Canno</a:t>
              </a:r>
              <a:r>
                <a:rPr lang="en-US" altLang="ja-JP" dirty="0" smtClean="0"/>
                <a:t>t </a:t>
              </a:r>
            </a:p>
            <a:p>
              <a:pPr algn="ctr" eaLnBrk="1" hangingPunct="1"/>
              <a:r>
                <a:rPr lang="en-US" dirty="0" smtClean="0"/>
                <a:t>replay</a:t>
              </a:r>
              <a:endParaRPr lang="en-US" dirty="0"/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051" y="3541742"/>
            <a:ext cx="2928084" cy="211654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0448" y="4842215"/>
            <a:ext cx="621565" cy="621565"/>
          </a:xfrm>
          <a:prstGeom prst="rect">
            <a:avLst/>
          </a:prstGeom>
        </p:spPr>
      </p:pic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3629608" y="4034220"/>
            <a:ext cx="151836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 smtClean="0"/>
              <a:t>Bug report</a:t>
            </a:r>
            <a:endParaRPr lang="en-US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314395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6316748" y="3996616"/>
            <a:ext cx="3282475" cy="203592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000" dirty="0" smtClean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algn="ctr"/>
            <a:endParaRPr lang="en-US" altLang="zh-CN" sz="200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algn="ctr"/>
            <a:endParaRPr lang="en-US" altLang="zh-CN" sz="2000" dirty="0" smtClean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algn="ctr"/>
            <a:endParaRPr lang="en-US" altLang="zh-CN" sz="200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algn="ctr"/>
            <a:endParaRPr lang="en-US" altLang="zh-CN" sz="2000" dirty="0" smtClean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algn="ctr"/>
            <a:endParaRPr lang="en-US" altLang="zh-CN" sz="2000" dirty="0" smtClean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algn="ctr"/>
            <a:r>
              <a:rPr lang="en-US" altLang="zh-CN" sz="2400" dirty="0">
                <a:solidFill>
                  <a:srgbClr val="000000"/>
                </a:solidFill>
                <a:latin typeface="Times New Roman"/>
                <a:cs typeface="Times New Roman"/>
              </a:rPr>
              <a:t>D</a:t>
            </a:r>
            <a:r>
              <a:rPr lang="en-US" altLang="zh-CN" sz="24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evelopment site</a:t>
            </a:r>
            <a:endParaRPr lang="en-US" sz="240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26519" y="4168059"/>
            <a:ext cx="3282475" cy="203592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400" dirty="0" smtClean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algn="ctr"/>
            <a:endParaRPr lang="en-US" altLang="zh-CN" sz="240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algn="ctr"/>
            <a:endParaRPr lang="en-US" altLang="zh-CN" sz="2400" dirty="0" smtClean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algn="ctr"/>
            <a:endParaRPr lang="en-US" altLang="zh-CN" sz="240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algn="ctr"/>
            <a:endParaRPr lang="en-US" altLang="zh-CN" sz="240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algn="ctr"/>
            <a:r>
              <a:rPr lang="en-US" altLang="zh-CN" sz="24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Production site</a:t>
            </a:r>
            <a:endParaRPr lang="en-US" sz="240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9562" y="152400"/>
            <a:ext cx="8242300" cy="914400"/>
          </a:xfrm>
        </p:spPr>
        <p:txBody>
          <a:bodyPr/>
          <a:lstStyle/>
          <a:p>
            <a:r>
              <a:rPr lang="en-US" sz="3200" dirty="0" smtClean="0">
                <a:solidFill>
                  <a:srgbClr val="0C0CFF"/>
                </a:solidFill>
                <a:latin typeface="Times New Roman"/>
                <a:cs typeface="Times New Roman"/>
              </a:rPr>
              <a:t>The State of the Art</a:t>
            </a:r>
            <a:endParaRPr lang="en-US" sz="3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19" y="944741"/>
            <a:ext cx="8256588" cy="4953000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Record </a:t>
            </a:r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and </a:t>
            </a:r>
            <a:r>
              <a:rPr lang="en-US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reply </a:t>
            </a:r>
            <a:endParaRPr lang="en-US" sz="2000" dirty="0" smtClean="0">
              <a:solidFill>
                <a:schemeClr val="accent2">
                  <a:lumMod val="50000"/>
                </a:schemeClr>
              </a:solidFill>
              <a:latin typeface="Times New Roman"/>
              <a:cs typeface="Times New Roman"/>
            </a:endParaRPr>
          </a:p>
          <a:p>
            <a:pPr lvl="1"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400" dirty="0">
                <a:latin typeface="Times New Roman"/>
                <a:cs typeface="Times New Roman"/>
              </a:rPr>
              <a:t> High overhead</a:t>
            </a:r>
          </a:p>
          <a:p>
            <a:pPr lvl="1"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400" dirty="0">
                <a:latin typeface="Times New Roman"/>
                <a:cs typeface="Times New Roman"/>
              </a:rPr>
              <a:t> Privacy concerns</a:t>
            </a:r>
          </a:p>
          <a:p>
            <a:pPr lvl="1"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400" dirty="0">
                <a:latin typeface="Times New Roman"/>
                <a:cs typeface="Times New Roman"/>
              </a:rPr>
              <a:t> Deployment </a:t>
            </a:r>
            <a:r>
              <a:rPr lang="en-US" sz="2400" dirty="0" smtClean="0">
                <a:latin typeface="Times New Roman"/>
                <a:cs typeface="Times New Roman"/>
              </a:rPr>
              <a:t>challenges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3</a:t>
            </a:fld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519" y="3935483"/>
            <a:ext cx="1838669" cy="1838669"/>
          </a:xfrm>
          <a:prstGeom prst="rect">
            <a:avLst/>
          </a:prstGeom>
        </p:spPr>
      </p:pic>
      <p:sp>
        <p:nvSpPr>
          <p:cNvPr id="18" name="Right Arrow 17"/>
          <p:cNvSpPr/>
          <p:nvPr/>
        </p:nvSpPr>
        <p:spPr>
          <a:xfrm>
            <a:off x="3635376" y="5233645"/>
            <a:ext cx="3059112" cy="538497"/>
          </a:xfrm>
          <a:prstGeom prst="rightArrow">
            <a:avLst/>
          </a:prstGeom>
          <a:noFill/>
          <a:ln w="19050" cmpd="sng"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8067" y="3996616"/>
            <a:ext cx="1113211" cy="111321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91751" y="3996616"/>
            <a:ext cx="1246248" cy="12462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5865" y="4397374"/>
            <a:ext cx="584693" cy="597473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6519" y="3781193"/>
            <a:ext cx="3175616" cy="211654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00448" y="4758098"/>
            <a:ext cx="621565" cy="621565"/>
          </a:xfrm>
          <a:prstGeom prst="rect">
            <a:avLst/>
          </a:prstGeom>
        </p:spPr>
      </p:pic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812443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/>
          <p:cNvSpPr/>
          <p:nvPr/>
        </p:nvSpPr>
        <p:spPr>
          <a:xfrm>
            <a:off x="741680" y="3974396"/>
            <a:ext cx="8110220" cy="2378930"/>
          </a:xfrm>
          <a:prstGeom prst="rect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/>
          <p:cNvSpPr/>
          <p:nvPr/>
        </p:nvSpPr>
        <p:spPr>
          <a:xfrm>
            <a:off x="741680" y="1276644"/>
            <a:ext cx="8110220" cy="2520604"/>
          </a:xfrm>
          <a:prstGeom prst="rect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5151340" y="1324269"/>
            <a:ext cx="2279056" cy="4879871"/>
          </a:xfrm>
          <a:prstGeom prst="rect">
            <a:avLst/>
          </a:prstGeom>
          <a:solidFill>
            <a:srgbClr val="D4964C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>
                <a:solidFill>
                  <a:srgbClr val="0C0CFF"/>
                </a:solidFill>
                <a:latin typeface="Times New Roman"/>
                <a:cs typeface="Times New Roman"/>
              </a:rPr>
              <a:t>Our Approach</a:t>
            </a:r>
            <a:endParaRPr lang="en-US" sz="3200" dirty="0">
              <a:latin typeface="Times New Roman"/>
              <a:cs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>
                <a:latin typeface="Times New Roman"/>
                <a:cs typeface="Times New Roman"/>
              </a:rPr>
              <a:pPr marL="0" lvl="0" indent="0">
                <a:spcBef>
                  <a:spcPts val="0"/>
                </a:spcBef>
                <a:buSzPct val="25000"/>
                <a:buNone/>
              </a:pPr>
              <a:t>4</a:t>
            </a:fld>
            <a:endParaRPr lang="en-US" dirty="0">
              <a:latin typeface="Times New Roman"/>
              <a:cs typeface="Times New Roman"/>
            </a:endParaRPr>
          </a:p>
        </p:txBody>
      </p:sp>
      <p:pic>
        <p:nvPicPr>
          <p:cNvPr id="30" name="Picture 29"/>
          <p:cNvPicPr/>
          <p:nvPr/>
        </p:nvPicPr>
        <p:blipFill>
          <a:blip r:embed="rId3"/>
          <a:stretch/>
        </p:blipFill>
        <p:spPr>
          <a:xfrm>
            <a:off x="7954718" y="4713465"/>
            <a:ext cx="704088" cy="621792"/>
          </a:xfrm>
          <a:prstGeom prst="rect">
            <a:avLst/>
          </a:prstGeom>
          <a:ln>
            <a:solidFill>
              <a:srgbClr val="3465A4"/>
            </a:solidFill>
          </a:ln>
        </p:spPr>
      </p:pic>
      <p:pic>
        <p:nvPicPr>
          <p:cNvPr id="31" name="Picture 30"/>
          <p:cNvPicPr/>
          <p:nvPr/>
        </p:nvPicPr>
        <p:blipFill>
          <a:blip r:embed="rId4"/>
          <a:stretch/>
        </p:blipFill>
        <p:spPr>
          <a:xfrm>
            <a:off x="993694" y="4705802"/>
            <a:ext cx="770040" cy="770040"/>
          </a:xfrm>
          <a:prstGeom prst="rect">
            <a:avLst/>
          </a:prstGeom>
          <a:ln>
            <a:solidFill>
              <a:srgbClr val="3465A4"/>
            </a:solidFill>
          </a:ln>
        </p:spPr>
      </p:pic>
      <p:sp>
        <p:nvSpPr>
          <p:cNvPr id="32" name="TextShape 1"/>
          <p:cNvSpPr txBox="1"/>
          <p:nvPr/>
        </p:nvSpPr>
        <p:spPr>
          <a:xfrm>
            <a:off x="629780" y="4006715"/>
            <a:ext cx="1930320" cy="327600"/>
          </a:xfrm>
          <a:prstGeom prst="rect">
            <a:avLst/>
          </a:prstGeom>
          <a:noFill/>
          <a:ln>
            <a:noFill/>
          </a:ln>
        </p:spPr>
        <p:txBody>
          <a:bodyPr lIns="50760" tIns="50760" rIns="50760" bIns="50760" anchor="ctr"/>
          <a:lstStyle/>
          <a:p>
            <a:pPr algn="ctr">
              <a:lnSpc>
                <a:spcPct val="120000"/>
              </a:lnSpc>
            </a:pPr>
            <a:r>
              <a:rPr lang="en-US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Development site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  <a:cs typeface="Times New Roman"/>
            </a:endParaRPr>
          </a:p>
        </p:txBody>
      </p:sp>
      <p:pic>
        <p:nvPicPr>
          <p:cNvPr id="34" name="Picture 33"/>
          <p:cNvPicPr/>
          <p:nvPr/>
        </p:nvPicPr>
        <p:blipFill>
          <a:blip r:embed="rId5"/>
          <a:stretch/>
        </p:blipFill>
        <p:spPr>
          <a:xfrm>
            <a:off x="2652997" y="4779926"/>
            <a:ext cx="704088" cy="621792"/>
          </a:xfrm>
          <a:prstGeom prst="rect">
            <a:avLst/>
          </a:prstGeom>
          <a:ln>
            <a:solidFill>
              <a:srgbClr val="3465A4"/>
            </a:solidFill>
          </a:ln>
        </p:spPr>
      </p:pic>
      <p:pic>
        <p:nvPicPr>
          <p:cNvPr id="36" name="Picture 35"/>
          <p:cNvPicPr/>
          <p:nvPr/>
        </p:nvPicPr>
        <p:blipFill>
          <a:blip r:embed="rId6"/>
          <a:stretch/>
        </p:blipFill>
        <p:spPr>
          <a:xfrm>
            <a:off x="5466944" y="4634996"/>
            <a:ext cx="1141362" cy="1175441"/>
          </a:xfrm>
          <a:prstGeom prst="rect">
            <a:avLst/>
          </a:prstGeom>
          <a:ln>
            <a:noFill/>
          </a:ln>
        </p:spPr>
      </p:pic>
      <p:sp>
        <p:nvSpPr>
          <p:cNvPr id="37" name="TextShape 2"/>
          <p:cNvSpPr txBox="1"/>
          <p:nvPr/>
        </p:nvSpPr>
        <p:spPr>
          <a:xfrm>
            <a:off x="2116841" y="2119189"/>
            <a:ext cx="1930320" cy="327600"/>
          </a:xfrm>
          <a:prstGeom prst="rect">
            <a:avLst/>
          </a:prstGeom>
          <a:noFill/>
          <a:ln>
            <a:noFill/>
          </a:ln>
        </p:spPr>
        <p:txBody>
          <a:bodyPr lIns="50760" tIns="50760" rIns="50760" bIns="50760" anchor="ctr"/>
          <a:lstStyle/>
          <a:p>
            <a:pPr algn="ctr">
              <a:lnSpc>
                <a:spcPct val="12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Application binary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  <a:cs typeface="Times New Roman"/>
            </a:endParaRPr>
          </a:p>
        </p:txBody>
      </p:sp>
      <p:sp>
        <p:nvSpPr>
          <p:cNvPr id="38" name="TextShape 3"/>
          <p:cNvSpPr txBox="1"/>
          <p:nvPr/>
        </p:nvSpPr>
        <p:spPr>
          <a:xfrm>
            <a:off x="1718243" y="3270524"/>
            <a:ext cx="2727517" cy="438524"/>
          </a:xfrm>
          <a:prstGeom prst="rect">
            <a:avLst/>
          </a:prstGeom>
          <a:noFill/>
          <a:ln>
            <a:noFill/>
          </a:ln>
        </p:spPr>
        <p:txBody>
          <a:bodyPr lIns="50760" tIns="50760" rIns="50760" bIns="50760" anchor="ctr"/>
          <a:lstStyle/>
          <a:p>
            <a:pPr algn="ctr"/>
            <a:r>
              <a:rPr lang="en-US" sz="1800" spc="-1" dirty="0" smtClean="0"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E</a:t>
            </a: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nvironment </a:t>
            </a:r>
          </a:p>
          <a:p>
            <a:pPr algn="ctr"/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information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  <a:cs typeface="Times New Roman"/>
            </a:endParaRPr>
          </a:p>
        </p:txBody>
      </p:sp>
      <p:sp>
        <p:nvSpPr>
          <p:cNvPr id="39" name="TextShape 4"/>
          <p:cNvSpPr txBox="1"/>
          <p:nvPr/>
        </p:nvSpPr>
        <p:spPr>
          <a:xfrm>
            <a:off x="5140188" y="1588369"/>
            <a:ext cx="2054038" cy="518462"/>
          </a:xfrm>
          <a:prstGeom prst="rect">
            <a:avLst/>
          </a:prstGeom>
          <a:noFill/>
          <a:ln>
            <a:noFill/>
          </a:ln>
        </p:spPr>
        <p:txBody>
          <a:bodyPr lIns="50760" tIns="50760" rIns="50760" bIns="50760" anchor="ctr"/>
          <a:lstStyle/>
          <a:p>
            <a:pPr algn="ctr">
              <a:lnSpc>
                <a:spcPct val="120000"/>
              </a:lnSpc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Onsite Failure Path Inference</a:t>
            </a:r>
          </a:p>
          <a:p>
            <a:pPr algn="ctr">
              <a:lnSpc>
                <a:spcPct val="120000"/>
              </a:lnSpc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 [Insight ATC14]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  <a:cs typeface="Times New Roman"/>
            </a:endParaRPr>
          </a:p>
        </p:txBody>
      </p:sp>
      <p:sp>
        <p:nvSpPr>
          <p:cNvPr id="40" name="TextShape 5"/>
          <p:cNvSpPr txBox="1"/>
          <p:nvPr/>
        </p:nvSpPr>
        <p:spPr>
          <a:xfrm>
            <a:off x="7251673" y="5405647"/>
            <a:ext cx="1984177" cy="220478"/>
          </a:xfrm>
          <a:prstGeom prst="rect">
            <a:avLst/>
          </a:prstGeom>
          <a:noFill/>
          <a:ln>
            <a:noFill/>
          </a:ln>
        </p:spPr>
        <p:txBody>
          <a:bodyPr lIns="50760" tIns="50760" rIns="50760" bIns="50760" anchor="ctr"/>
          <a:lstStyle/>
          <a:p>
            <a:pPr algn="ctr">
              <a:lnSpc>
                <a:spcPct val="120000"/>
              </a:lnSpc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source 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code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  <a:cs typeface="Times New Roman"/>
            </a:endParaRPr>
          </a:p>
        </p:txBody>
      </p:sp>
      <p:sp>
        <p:nvSpPr>
          <p:cNvPr id="41" name="TextShape 6"/>
          <p:cNvSpPr txBox="1"/>
          <p:nvPr/>
        </p:nvSpPr>
        <p:spPr>
          <a:xfrm>
            <a:off x="2439280" y="5405350"/>
            <a:ext cx="1308240" cy="327600"/>
          </a:xfrm>
          <a:prstGeom prst="rect">
            <a:avLst/>
          </a:prstGeom>
          <a:noFill/>
          <a:ln>
            <a:noFill/>
          </a:ln>
        </p:spPr>
        <p:txBody>
          <a:bodyPr lIns="50760" tIns="50760" rIns="50760" bIns="50760" anchor="ctr"/>
          <a:lstStyle/>
          <a:p>
            <a:pPr algn="ctr">
              <a:lnSpc>
                <a:spcPct val="12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Debugger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  <a:cs typeface="Times New Roman"/>
            </a:endParaRPr>
          </a:p>
        </p:txBody>
      </p:sp>
      <p:sp>
        <p:nvSpPr>
          <p:cNvPr id="42" name="TextShape 7"/>
          <p:cNvSpPr txBox="1"/>
          <p:nvPr/>
        </p:nvSpPr>
        <p:spPr>
          <a:xfrm>
            <a:off x="609600" y="1276644"/>
            <a:ext cx="1930320" cy="327600"/>
          </a:xfrm>
          <a:prstGeom prst="rect">
            <a:avLst/>
          </a:prstGeom>
          <a:noFill/>
          <a:ln>
            <a:noFill/>
          </a:ln>
        </p:spPr>
        <p:txBody>
          <a:bodyPr lIns="50760" tIns="50760" rIns="50760" bIns="50760" anchor="ctr"/>
          <a:lstStyle/>
          <a:p>
            <a:pPr algn="ctr">
              <a:lnSpc>
                <a:spcPct val="120000"/>
              </a:lnSpc>
            </a:pPr>
            <a:r>
              <a:rPr lang="en-US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Production site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  <a:cs typeface="Times New Roman"/>
            </a:endParaRPr>
          </a:p>
        </p:txBody>
      </p:sp>
      <p:sp>
        <p:nvSpPr>
          <p:cNvPr id="43" name="TextShape 8"/>
          <p:cNvSpPr txBox="1"/>
          <p:nvPr/>
        </p:nvSpPr>
        <p:spPr>
          <a:xfrm>
            <a:off x="866694" y="5475842"/>
            <a:ext cx="1079640" cy="327600"/>
          </a:xfrm>
          <a:prstGeom prst="rect">
            <a:avLst/>
          </a:prstGeom>
          <a:noFill/>
          <a:ln>
            <a:noFill/>
          </a:ln>
        </p:spPr>
        <p:txBody>
          <a:bodyPr lIns="50760" tIns="50760" rIns="50760" bIns="50760" anchor="ctr"/>
          <a:lstStyle/>
          <a:p>
            <a:pPr algn="ctr">
              <a:lnSpc>
                <a:spcPct val="12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Developer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  <a:cs typeface="Times New Roman"/>
            </a:endParaRPr>
          </a:p>
        </p:txBody>
      </p:sp>
      <p:sp>
        <p:nvSpPr>
          <p:cNvPr id="44" name="TextShape 9"/>
          <p:cNvSpPr txBox="1"/>
          <p:nvPr/>
        </p:nvSpPr>
        <p:spPr>
          <a:xfrm>
            <a:off x="5611979" y="4777419"/>
            <a:ext cx="856362" cy="327600"/>
          </a:xfrm>
          <a:prstGeom prst="rect">
            <a:avLst/>
          </a:prstGeom>
          <a:noFill/>
          <a:ln>
            <a:noFill/>
          </a:ln>
        </p:spPr>
        <p:txBody>
          <a:bodyPr lIns="50760" tIns="50760" rIns="50760" bIns="50760" anchor="ctr"/>
          <a:lstStyle/>
          <a:p>
            <a:pPr algn="ctr">
              <a:lnSpc>
                <a:spcPct val="120000"/>
              </a:lnSpc>
            </a:pPr>
            <a:r>
              <a:rPr lang="en-US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RDE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  <a:cs typeface="Times New Roman"/>
            </a:endParaRPr>
          </a:p>
        </p:txBody>
      </p:sp>
      <p:sp>
        <p:nvSpPr>
          <p:cNvPr id="47" name="Right Arrow 46"/>
          <p:cNvSpPr/>
          <p:nvPr/>
        </p:nvSpPr>
        <p:spPr>
          <a:xfrm rot="5400000">
            <a:off x="5637570" y="4105880"/>
            <a:ext cx="661121" cy="398152"/>
          </a:xfrm>
          <a:prstGeom prst="rightArrow">
            <a:avLst/>
          </a:prstGeom>
          <a:solidFill>
            <a:schemeClr val="bg1"/>
          </a:solidFill>
          <a:ln w="9525" cmpd="sng"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56" name="Right Arrow 55"/>
          <p:cNvSpPr/>
          <p:nvPr/>
        </p:nvSpPr>
        <p:spPr>
          <a:xfrm rot="1571967">
            <a:off x="3923579" y="1787056"/>
            <a:ext cx="1019840" cy="369582"/>
          </a:xfrm>
          <a:prstGeom prst="rightArrow">
            <a:avLst>
              <a:gd name="adj1" fmla="val 46392"/>
              <a:gd name="adj2" fmla="val 50000"/>
            </a:avLst>
          </a:prstGeom>
          <a:noFill/>
          <a:ln w="9525" cmpd="sng"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57" name="Right Arrow 56"/>
          <p:cNvSpPr/>
          <p:nvPr/>
        </p:nvSpPr>
        <p:spPr>
          <a:xfrm rot="10800000">
            <a:off x="3555994" y="4921041"/>
            <a:ext cx="1479705" cy="463349"/>
          </a:xfrm>
          <a:prstGeom prst="rightArrow">
            <a:avLst/>
          </a:prstGeom>
          <a:noFill/>
          <a:ln w="9525" cmpd="sng"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58" name="Right Arrow 57"/>
          <p:cNvSpPr/>
          <p:nvPr/>
        </p:nvSpPr>
        <p:spPr>
          <a:xfrm rot="19973784">
            <a:off x="3989432" y="2687023"/>
            <a:ext cx="951222" cy="369582"/>
          </a:xfrm>
          <a:prstGeom prst="rightArrow">
            <a:avLst/>
          </a:prstGeom>
          <a:noFill/>
          <a:ln w="9525" cmpd="sng"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59" name="Left-Right Arrow 58"/>
          <p:cNvSpPr/>
          <p:nvPr/>
        </p:nvSpPr>
        <p:spPr>
          <a:xfrm>
            <a:off x="1827759" y="4974211"/>
            <a:ext cx="770272" cy="357010"/>
          </a:xfrm>
          <a:prstGeom prst="leftRightArrow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298060" y="3797248"/>
            <a:ext cx="1907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Times New Roman"/>
                <a:cs typeface="Times New Roman"/>
              </a:rPr>
              <a:t>Inferred failure path</a:t>
            </a:r>
            <a:endParaRPr lang="en-US" sz="1800" dirty="0">
              <a:latin typeface="Times New Roman"/>
              <a:cs typeface="Times New Roman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05502" y="2365977"/>
            <a:ext cx="1141361" cy="1343071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3894382" y="3981914"/>
            <a:ext cx="11572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Times New Roman"/>
                <a:cs typeface="Times New Roman"/>
              </a:rPr>
              <a:t>Failure-triggering </a:t>
            </a:r>
          </a:p>
          <a:p>
            <a:r>
              <a:rPr lang="en-US" sz="1800" dirty="0" smtClean="0">
                <a:latin typeface="Times New Roman"/>
                <a:cs typeface="Times New Roman"/>
              </a:rPr>
              <a:t>input</a:t>
            </a:r>
            <a:endParaRPr lang="en-US" sz="1800" dirty="0">
              <a:latin typeface="Times New Roman"/>
              <a:cs typeface="Times New Roman"/>
            </a:endParaRPr>
          </a:p>
        </p:txBody>
      </p:sp>
      <p:sp>
        <p:nvSpPr>
          <p:cNvPr id="46" name="Right Arrow 45"/>
          <p:cNvSpPr/>
          <p:nvPr/>
        </p:nvSpPr>
        <p:spPr>
          <a:xfrm rot="10800000">
            <a:off x="6996131" y="4961035"/>
            <a:ext cx="851643" cy="383362"/>
          </a:xfrm>
          <a:prstGeom prst="rightArrow">
            <a:avLst/>
          </a:prstGeom>
          <a:noFill/>
          <a:ln w="9525" cmpd="sng"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2729957" y="2619373"/>
            <a:ext cx="704088" cy="621792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2729957" y="1445262"/>
            <a:ext cx="704088" cy="73742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906000" y="6497053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635456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09562" y="152400"/>
            <a:ext cx="8242300" cy="914400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200" dirty="0" smtClean="0">
                <a:solidFill>
                  <a:srgbClr val="0C0CFF"/>
                </a:solidFill>
                <a:latin typeface="Times New Roman"/>
                <a:cs typeface="Times New Roman"/>
              </a:rPr>
              <a:t>Background</a:t>
            </a:r>
            <a:endParaRPr lang="en-US" sz="3200" b="0" i="0" u="none" strike="noStrike" cap="none" baseline="0" dirty="0">
              <a:solidFill>
                <a:srgbClr val="0C0CFF"/>
              </a:solidFill>
              <a:latin typeface="Times New Roman"/>
              <a:ea typeface="Arial"/>
              <a:cs typeface="Times New Roman"/>
              <a:sym typeface="Arial"/>
            </a:endParaRPr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295274" y="1066800"/>
            <a:ext cx="8256588" cy="4953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altLang="zh-CN" sz="2800" dirty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Insight</a:t>
            </a:r>
            <a:r>
              <a:rPr lang="en-US" altLang="zh-CN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:</a:t>
            </a:r>
            <a:r>
              <a:rPr lang="zh-CN" altLang="en-US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In-situ</a:t>
            </a:r>
            <a:r>
              <a:rPr lang="zh-CN" altLang="en-US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800" dirty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O</a:t>
            </a:r>
            <a:r>
              <a:rPr lang="en-US" altLang="zh-CN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nline</a:t>
            </a:r>
            <a:r>
              <a:rPr lang="zh-CN" altLang="en-US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800" dirty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S</a:t>
            </a:r>
            <a:r>
              <a:rPr lang="en-US" altLang="zh-CN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ervice</a:t>
            </a:r>
            <a:r>
              <a:rPr lang="zh-CN" altLang="en-US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800" dirty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F</a:t>
            </a:r>
            <a:r>
              <a:rPr lang="en-US" altLang="zh-CN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ailure</a:t>
            </a:r>
            <a:r>
              <a:rPr lang="zh-CN" altLang="en-US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800" dirty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P</a:t>
            </a:r>
            <a:r>
              <a:rPr lang="en-US" altLang="zh-CN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ath</a:t>
            </a:r>
            <a:r>
              <a:rPr lang="zh-CN" altLang="en-US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800" dirty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I</a:t>
            </a:r>
            <a:r>
              <a:rPr lang="en-US" altLang="zh-CN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nference</a:t>
            </a:r>
            <a:r>
              <a:rPr lang="zh-CN" altLang="zh-CN" sz="20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000" dirty="0" smtClean="0">
                <a:solidFill>
                  <a:srgbClr val="0000B3"/>
                </a:solidFill>
                <a:latin typeface="Times New Roman"/>
                <a:cs typeface="Times New Roman"/>
              </a:rPr>
              <a:t>[Hiep et al ATC`14]</a:t>
            </a:r>
          </a:p>
          <a:p>
            <a:pPr lvl="1" indent="-3429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400" dirty="0" smtClean="0">
                <a:latin typeface="Times New Roman"/>
                <a:cs typeface="Times New Roman"/>
              </a:rPr>
              <a:t>Onsite failure path inference within the production environments</a:t>
            </a:r>
          </a:p>
          <a:p>
            <a:pPr lvl="1" indent="-3429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Leverage production environment clues (e.g., configuration files, console logs, system call traces)</a:t>
            </a:r>
            <a:endParaRPr lang="en-US" sz="2400" dirty="0" smtClean="0">
              <a:latin typeface="Times New Roman"/>
              <a:cs typeface="Times New Roman"/>
            </a:endParaRPr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6646863" y="640080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5</a:t>
            </a:fld>
            <a:endParaRPr lang="en-US" sz="1400" b="0" i="0" u="none" strike="noStrike" cap="none" baseline="0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691543319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8700" y="5532507"/>
            <a:ext cx="430646" cy="387036"/>
          </a:xfrm>
          <a:prstGeom prst="rect">
            <a:avLst/>
          </a:prstGeom>
        </p:spPr>
      </p:pic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24835" y="152400"/>
            <a:ext cx="8242300" cy="914400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200" dirty="0" smtClean="0">
                <a:solidFill>
                  <a:srgbClr val="0C0CFF"/>
                </a:solidFill>
                <a:latin typeface="Times New Roman"/>
                <a:cs typeface="Times New Roman"/>
              </a:rPr>
              <a:t>Onsite Failure Path Inference</a:t>
            </a:r>
            <a:endParaRPr lang="en-US" sz="3200" b="0" i="0" u="none" strike="noStrike" cap="none" baseline="0" dirty="0">
              <a:solidFill>
                <a:srgbClr val="0C0CFF"/>
              </a:solidFill>
              <a:latin typeface="Times New Roman"/>
              <a:ea typeface="Arial"/>
              <a:cs typeface="Times New Roman"/>
              <a:sym typeface="Arial"/>
            </a:endParaRPr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6646863" y="640080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6</a:t>
            </a:fld>
            <a:endParaRPr lang="en-US" sz="1400" b="0" i="0" u="none" strike="noStrike" cap="none" baseline="0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4835" y="2219192"/>
            <a:ext cx="1940849" cy="1312298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sz="1600" dirty="0" smtClean="0">
                <a:solidFill>
                  <a:srgbClr val="660066"/>
                </a:solidFill>
                <a:latin typeface="Times New Roman"/>
                <a:cs typeface="Times New Roman"/>
              </a:rPr>
              <a:t>Checking request state in database</a:t>
            </a:r>
          </a:p>
          <a:p>
            <a:endParaRPr lang="en-US" sz="1600" dirty="0" smtClean="0">
              <a:solidFill>
                <a:srgbClr val="660066"/>
              </a:solidFill>
              <a:latin typeface="Times New Roman"/>
              <a:cs typeface="Times New Roman"/>
            </a:endParaRPr>
          </a:p>
          <a:p>
            <a:pPr marL="342900" indent="-342900">
              <a:buAutoNum type="arabicPeriod"/>
            </a:pPr>
            <a:r>
              <a:rPr lang="en-US" sz="1600" dirty="0" smtClean="0">
                <a:solidFill>
                  <a:srgbClr val="660066"/>
                </a:solidFill>
                <a:latin typeface="Times New Roman"/>
                <a:cs typeface="Times New Roman"/>
              </a:rPr>
              <a:t>Start processing reservation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3267348" y="1925052"/>
            <a:ext cx="5454302" cy="4277895"/>
          </a:xfrm>
          <a:prstGeom prst="rect">
            <a:avLst/>
          </a:prstGeom>
          <a:noFill/>
          <a:ln w="127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1     </a:t>
            </a:r>
            <a:r>
              <a:rPr lang="en-US" sz="16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log</a:t>
            </a:r>
            <a:r>
              <a:rPr lang="en-US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(</a:t>
            </a:r>
            <a:r>
              <a:rPr lang="de-DE" sz="1600" b="1" dirty="0" smtClean="0">
                <a:solidFill>
                  <a:schemeClr val="tx1"/>
                </a:solidFill>
                <a:cs typeface="Times New Roman"/>
              </a:rPr>
              <a:t>“</a:t>
            </a:r>
            <a:r>
              <a:rPr lang="en-US" sz="1600" dirty="0" smtClean="0">
                <a:solidFill>
                  <a:srgbClr val="660066"/>
                </a:solidFill>
                <a:latin typeface="Times New Roman"/>
                <a:cs typeface="Times New Roman"/>
              </a:rPr>
              <a:t>Checking request state in database</a:t>
            </a:r>
            <a:r>
              <a:rPr lang="en-US" sz="16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”);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2     my @selected_rows = database_select ( $select_statement 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3     </a:t>
            </a:r>
            <a:r>
              <a:rPr lang="en-US" sz="16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if ( ( scalar @selected_rows ) == 0 )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4         </a:t>
            </a:r>
            <a:r>
              <a:rPr lang="en-US" sz="16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log</a:t>
            </a:r>
            <a:r>
              <a:rPr lang="en-US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(“</a:t>
            </a:r>
            <a:r>
              <a:rPr lang="en-US" sz="1600" dirty="0" smtClean="0">
                <a:solidFill>
                  <a:srgbClr val="660066"/>
                </a:solidFill>
                <a:latin typeface="Times New Roman"/>
                <a:cs typeface="Times New Roman"/>
              </a:rPr>
              <a:t>0 rows returned from request state select      </a:t>
            </a:r>
          </a:p>
          <a:p>
            <a:r>
              <a:rPr lang="en-US" sz="1600" dirty="0">
                <a:solidFill>
                  <a:srgbClr val="660066"/>
                </a:solidFill>
                <a:latin typeface="Times New Roman"/>
                <a:cs typeface="Times New Roman"/>
              </a:rPr>
              <a:t> </a:t>
            </a:r>
            <a:r>
              <a:rPr lang="en-US" sz="1600" dirty="0" smtClean="0">
                <a:solidFill>
                  <a:srgbClr val="660066"/>
                </a:solidFill>
                <a:latin typeface="Times New Roman"/>
                <a:cs typeface="Times New Roman"/>
              </a:rPr>
              <a:t>                   statement, request was probably deleted, </a:t>
            </a:r>
          </a:p>
          <a:p>
            <a:r>
              <a:rPr lang="en-US" sz="1600" dirty="0">
                <a:solidFill>
                  <a:srgbClr val="660066"/>
                </a:solidFill>
                <a:latin typeface="Times New Roman"/>
                <a:cs typeface="Times New Roman"/>
              </a:rPr>
              <a:t> </a:t>
            </a:r>
            <a:r>
              <a:rPr lang="en-US" sz="1600" dirty="0" smtClean="0">
                <a:solidFill>
                  <a:srgbClr val="660066"/>
                </a:solidFill>
                <a:latin typeface="Times New Roman"/>
                <a:cs typeface="Times New Roman"/>
              </a:rPr>
              <a:t>                   returning 0</a:t>
            </a:r>
            <a:r>
              <a:rPr lang="en-US" sz="16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” 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5         return 0;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6     }else{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7        </a:t>
            </a:r>
            <a:r>
              <a:rPr lang="en-US" sz="16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 if ( ( scalar @selected_rows ) &gt; 1 ) {</a:t>
            </a:r>
          </a:p>
          <a:p>
            <a:pPr marL="342900" indent="-342900">
              <a:buAutoNum type="arabicPlain" startAt="8"/>
            </a:pPr>
            <a:r>
              <a:rPr lang="en-US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       </a:t>
            </a:r>
            <a:r>
              <a:rPr lang="en-US" sz="16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log (“</a:t>
            </a:r>
            <a:r>
              <a:rPr lang="en-US" sz="1600" dirty="0" smtClean="0">
                <a:solidFill>
                  <a:srgbClr val="660066"/>
                </a:solidFill>
                <a:latin typeface="Times New Roman"/>
                <a:cs typeface="Times New Roman"/>
              </a:rPr>
              <a:t>More than 1 row returned from request state </a:t>
            </a:r>
          </a:p>
          <a:p>
            <a:r>
              <a:rPr lang="en-US" sz="1600" dirty="0" smtClean="0">
                <a:solidFill>
                  <a:srgbClr val="660066"/>
                </a:solidFill>
                <a:latin typeface="Times New Roman"/>
                <a:cs typeface="Times New Roman"/>
              </a:rPr>
              <a:t>                       select statement, returning 0</a:t>
            </a:r>
            <a:r>
              <a:rPr lang="en-US" sz="16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” 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9            return 0;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10</a:t>
            </a:r>
            <a:r>
              <a:rPr lang="en-US" sz="16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     }else{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11          </a:t>
            </a:r>
            <a:r>
              <a:rPr lang="en-US" sz="16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log (“</a:t>
            </a:r>
            <a:r>
              <a:rPr lang="en-US" sz="1600" dirty="0" smtClean="0">
                <a:solidFill>
                  <a:srgbClr val="660066"/>
                </a:solidFill>
                <a:latin typeface="Times New Roman"/>
                <a:cs typeface="Times New Roman"/>
              </a:rPr>
              <a:t>Start processing reservation</a:t>
            </a:r>
            <a:r>
              <a:rPr lang="en-US" sz="16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”);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12       }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13   }</a:t>
            </a:r>
            <a:endParaRPr lang="en-US" sz="160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42573" y="3285123"/>
            <a:ext cx="1518084" cy="382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Unmatched</a:t>
            </a:r>
            <a:endParaRPr lang="en-US" sz="20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207285" y="4574194"/>
            <a:ext cx="1518084" cy="382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Unmatched</a:t>
            </a:r>
            <a:endParaRPr lang="en-US" sz="20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142573" y="5318371"/>
            <a:ext cx="1362364" cy="382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8000"/>
                </a:solidFill>
                <a:latin typeface="Times New Roman"/>
                <a:cs typeface="Times New Roman"/>
              </a:rPr>
              <a:t>M</a:t>
            </a:r>
            <a:r>
              <a:rPr lang="en-US" sz="2000" b="1" dirty="0" smtClean="0">
                <a:solidFill>
                  <a:srgbClr val="008000"/>
                </a:solidFill>
                <a:latin typeface="Times New Roman"/>
                <a:cs typeface="Times New Roman"/>
              </a:rPr>
              <a:t>atched</a:t>
            </a:r>
            <a:endParaRPr lang="en-US" sz="2000" b="1" dirty="0">
              <a:solidFill>
                <a:srgbClr val="008000"/>
              </a:solidFill>
              <a:latin typeface="Times New Roman"/>
              <a:cs typeface="Times New Roman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602167" y="2540027"/>
            <a:ext cx="3389502" cy="391267"/>
          </a:xfrm>
          <a:prstGeom prst="rect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44854" y="2526659"/>
            <a:ext cx="7260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False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845108" y="3997146"/>
            <a:ext cx="3296372" cy="408229"/>
          </a:xfrm>
          <a:prstGeom prst="rect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316730" y="3964175"/>
            <a:ext cx="7260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False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73752" y="1808391"/>
            <a:ext cx="2115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Input: </a:t>
            </a:r>
            <a:r>
              <a:rPr lang="en-US" sz="2000" dirty="0">
                <a:latin typeface="Times New Roman"/>
                <a:cs typeface="Times New Roman"/>
              </a:rPr>
              <a:t>c</a:t>
            </a:r>
            <a:r>
              <a:rPr lang="en-US" sz="2000" dirty="0" smtClean="0">
                <a:latin typeface="Times New Roman"/>
                <a:cs typeface="Times New Roman"/>
              </a:rPr>
              <a:t>onsole log</a:t>
            </a: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19" name="Curved Right Arrow 18"/>
          <p:cNvSpPr/>
          <p:nvPr/>
        </p:nvSpPr>
        <p:spPr>
          <a:xfrm>
            <a:off x="2740525" y="2660339"/>
            <a:ext cx="521365" cy="1443766"/>
          </a:xfrm>
          <a:prstGeom prst="curv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Curved Right Arrow 21"/>
          <p:cNvSpPr/>
          <p:nvPr/>
        </p:nvSpPr>
        <p:spPr>
          <a:xfrm>
            <a:off x="2727157" y="4163385"/>
            <a:ext cx="520026" cy="1154986"/>
          </a:xfrm>
          <a:prstGeom prst="curv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858700" y="5095622"/>
            <a:ext cx="6822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False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370806" y="3981102"/>
            <a:ext cx="6719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True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544854" y="2555935"/>
            <a:ext cx="6719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True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23" name="CustomShape 4"/>
          <p:cNvSpPr/>
          <p:nvPr/>
        </p:nvSpPr>
        <p:spPr>
          <a:xfrm>
            <a:off x="614228" y="3718712"/>
            <a:ext cx="549360" cy="546120"/>
          </a:xfrm>
          <a:prstGeom prst="ellipse">
            <a:avLst/>
          </a:prstGeom>
          <a:noFill/>
          <a:ln>
            <a:solidFill>
              <a:schemeClr val="tx1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600" spc="-1" dirty="0" smtClean="0">
                <a:uFill>
                  <a:solidFill>
                    <a:srgbClr val="FFFFFF"/>
                  </a:solidFill>
                </a:uFill>
                <a:latin typeface="Times New Roman"/>
                <a:ea typeface="Arial"/>
                <a:cs typeface="Times New Roman"/>
              </a:rPr>
              <a:t>1</a:t>
            </a:r>
            <a:endParaRPr lang="en-US" sz="2000" strike="noStrike" spc="-1" dirty="0">
              <a:uFill>
                <a:solidFill>
                  <a:srgbClr val="FFFFFF"/>
                </a:solidFill>
              </a:uFill>
              <a:latin typeface="Times New Roman"/>
              <a:cs typeface="Times New Roman"/>
            </a:endParaRPr>
          </a:p>
        </p:txBody>
      </p:sp>
      <p:sp>
        <p:nvSpPr>
          <p:cNvPr id="24" name="CustomShape 18"/>
          <p:cNvSpPr/>
          <p:nvPr/>
        </p:nvSpPr>
        <p:spPr>
          <a:xfrm>
            <a:off x="1255220" y="4640144"/>
            <a:ext cx="549360" cy="598680"/>
          </a:xfrm>
          <a:prstGeom prst="ellipse">
            <a:avLst/>
          </a:prstGeom>
          <a:noFill/>
          <a:ln>
            <a:solidFill>
              <a:schemeClr val="tx1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600" spc="-1" dirty="0">
                <a:uFill>
                  <a:solidFill>
                    <a:srgbClr val="FFFFFF"/>
                  </a:solidFill>
                </a:uFill>
                <a:latin typeface="Times New Roman"/>
                <a:ea typeface="Arial"/>
                <a:cs typeface="Times New Roman"/>
              </a:rPr>
              <a:t>2</a:t>
            </a:r>
            <a:endParaRPr lang="en-US" sz="2000" strike="noStrike" spc="-1" dirty="0">
              <a:uFill>
                <a:solidFill>
                  <a:srgbClr val="FFFFFF"/>
                </a:solidFill>
              </a:uFill>
              <a:latin typeface="Times New Roman"/>
              <a:cs typeface="Times New Roman"/>
            </a:endParaRPr>
          </a:p>
        </p:txBody>
      </p:sp>
      <p:sp>
        <p:nvSpPr>
          <p:cNvPr id="25" name="CustomShape 19"/>
          <p:cNvSpPr/>
          <p:nvPr/>
        </p:nvSpPr>
        <p:spPr>
          <a:xfrm>
            <a:off x="1069474" y="4264832"/>
            <a:ext cx="265666" cy="462432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tailEnd type="arrow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7" name="CustomShape 22"/>
          <p:cNvSpPr/>
          <p:nvPr/>
        </p:nvSpPr>
        <p:spPr>
          <a:xfrm>
            <a:off x="1725020" y="5191808"/>
            <a:ext cx="459720" cy="359856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tailEnd type="arrow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8" name="CustomShape 23"/>
          <p:cNvSpPr/>
          <p:nvPr/>
        </p:nvSpPr>
        <p:spPr>
          <a:xfrm flipH="1">
            <a:off x="869300" y="5151704"/>
            <a:ext cx="465120" cy="3999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tailEnd type="arrow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9" name="CustomShape 33"/>
          <p:cNvSpPr/>
          <p:nvPr/>
        </p:nvSpPr>
        <p:spPr>
          <a:xfrm>
            <a:off x="1653827" y="5326075"/>
            <a:ext cx="378173" cy="306919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D0DFF"/>
            </a:solidFill>
            <a:round/>
            <a:tailEnd type="arrow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30" name="CustomShape 34"/>
          <p:cNvSpPr/>
          <p:nvPr/>
        </p:nvSpPr>
        <p:spPr>
          <a:xfrm>
            <a:off x="956627" y="4376114"/>
            <a:ext cx="271380" cy="407717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D0DFF"/>
            </a:solidFill>
            <a:round/>
            <a:tailEnd type="arrow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31" name="TextBox 30"/>
          <p:cNvSpPr txBox="1"/>
          <p:nvPr/>
        </p:nvSpPr>
        <p:spPr>
          <a:xfrm>
            <a:off x="1147347" y="4206837"/>
            <a:ext cx="6177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False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32" name="CustomShape 23"/>
          <p:cNvSpPr/>
          <p:nvPr/>
        </p:nvSpPr>
        <p:spPr>
          <a:xfrm flipH="1">
            <a:off x="291675" y="4264832"/>
            <a:ext cx="459816" cy="518999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tailEnd type="arrow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pic>
        <p:nvPicPr>
          <p:cNvPr id="33" name="Picture 43"/>
          <p:cNvPicPr/>
          <p:nvPr/>
        </p:nvPicPr>
        <p:blipFill>
          <a:blip r:embed="rId4"/>
          <a:stretch/>
        </p:blipFill>
        <p:spPr>
          <a:xfrm>
            <a:off x="754759" y="5551664"/>
            <a:ext cx="229082" cy="367879"/>
          </a:xfrm>
          <a:prstGeom prst="rect">
            <a:avLst/>
          </a:prstGeom>
          <a:ln>
            <a:noFill/>
          </a:ln>
        </p:spPr>
      </p:pic>
      <p:pic>
        <p:nvPicPr>
          <p:cNvPr id="34" name="Picture 43"/>
          <p:cNvPicPr/>
          <p:nvPr/>
        </p:nvPicPr>
        <p:blipFill>
          <a:blip r:embed="rId4"/>
          <a:stretch/>
        </p:blipFill>
        <p:spPr>
          <a:xfrm>
            <a:off x="224835" y="4807924"/>
            <a:ext cx="229082" cy="367879"/>
          </a:xfrm>
          <a:prstGeom prst="rect">
            <a:avLst/>
          </a:prstGeom>
          <a:ln>
            <a:noFill/>
          </a:ln>
        </p:spPr>
      </p:pic>
      <p:sp>
        <p:nvSpPr>
          <p:cNvPr id="36" name="TextBox 35"/>
          <p:cNvSpPr txBox="1"/>
          <p:nvPr/>
        </p:nvSpPr>
        <p:spPr>
          <a:xfrm>
            <a:off x="685602" y="4968358"/>
            <a:ext cx="6822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/>
                <a:cs typeface="Times New Roman"/>
              </a:rPr>
              <a:t>T</a:t>
            </a:r>
            <a:r>
              <a:rPr lang="en-US" sz="1600" dirty="0" smtClean="0">
                <a:latin typeface="Times New Roman"/>
                <a:cs typeface="Times New Roman"/>
              </a:rPr>
              <a:t>rue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9242" y="4189866"/>
            <a:ext cx="6822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/>
                <a:cs typeface="Times New Roman"/>
              </a:rPr>
              <a:t>T</a:t>
            </a:r>
            <a:r>
              <a:rPr lang="en-US" sz="1600" dirty="0" smtClean="0">
                <a:latin typeface="Times New Roman"/>
                <a:cs typeface="Times New Roman"/>
              </a:rPr>
              <a:t>rue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649" y="5828904"/>
            <a:ext cx="32232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Output: inferred failure path</a:t>
            </a:r>
            <a:endParaRPr lang="en-US" sz="2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719825718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12" grpId="0"/>
      <p:bldP spid="5" grpId="0" animBg="1"/>
      <p:bldP spid="7" grpId="0"/>
      <p:bldP spid="9" grpId="0" animBg="1"/>
      <p:bldP spid="14" grpId="0"/>
      <p:bldP spid="19" grpId="0" animBg="1"/>
      <p:bldP spid="22" grpId="0" animBg="1"/>
      <p:bldP spid="35" grpId="0"/>
      <p:bldP spid="38" grpId="0"/>
      <p:bldP spid="38" grpId="1"/>
      <p:bldP spid="40" grpId="0"/>
      <p:bldP spid="40" grpId="1"/>
      <p:bldP spid="23" grpId="0" animBg="1"/>
      <p:bldP spid="24" grpId="0" animBg="1"/>
      <p:bldP spid="31" grpId="0"/>
      <p:bldP spid="36" grpId="0"/>
      <p:bldP spid="3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97806" y="152400"/>
            <a:ext cx="8242300" cy="914400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lvl="0">
              <a:buSzPct val="25000"/>
            </a:pPr>
            <a:r>
              <a:rPr lang="en-US" sz="3200" dirty="0" smtClean="0">
                <a:solidFill>
                  <a:srgbClr val="0C0CFF"/>
                </a:solidFill>
                <a:latin typeface="Times New Roman"/>
                <a:cs typeface="Times New Roman"/>
              </a:rPr>
              <a:t>Failure Reproduction Challenge</a:t>
            </a:r>
            <a:endParaRPr lang="en-US" sz="3200" b="0" i="0" u="none" strike="noStrike" cap="none" baseline="0" dirty="0">
              <a:solidFill>
                <a:srgbClr val="0C0CFF"/>
              </a:solidFill>
              <a:latin typeface="Times New Roman"/>
              <a:ea typeface="Arial"/>
              <a:cs typeface="Times New Roman"/>
              <a:sym typeface="Arial"/>
            </a:endParaRPr>
          </a:p>
        </p:txBody>
      </p:sp>
      <p:sp>
        <p:nvSpPr>
          <p:cNvPr id="74" name="Shape 40"/>
          <p:cNvSpPr txBox="1">
            <a:spLocks noGrp="1"/>
          </p:cNvSpPr>
          <p:nvPr>
            <p:ph type="body" idx="1"/>
          </p:nvPr>
        </p:nvSpPr>
        <p:spPr>
          <a:xfrm>
            <a:off x="543654" y="944490"/>
            <a:ext cx="8256588" cy="4953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Infeasible path problem</a:t>
            </a:r>
          </a:p>
          <a:p>
            <a:pPr marL="857250" lvl="1"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Original failure-triggering user input is unavailable</a:t>
            </a:r>
          </a:p>
          <a:p>
            <a:pPr marL="857250" lvl="1"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Insufficient guidance during onsite failure path inference</a:t>
            </a:r>
            <a:endParaRPr lang="en-US" sz="2800" dirty="0" smtClean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457200"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8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Solution</a:t>
            </a:r>
          </a:p>
          <a:p>
            <a:pPr marL="857250" lvl="1"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2400" dirty="0" smtClean="0">
                <a:latin typeface="Times New Roman"/>
                <a:cs typeface="Times New Roman"/>
              </a:rPr>
              <a:t>Find a similar feasible path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5491037" y="3365855"/>
            <a:ext cx="3201076" cy="44450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err="1">
                <a:solidFill>
                  <a:schemeClr val="tx1"/>
                </a:solidFill>
                <a:latin typeface="Times New Roman"/>
                <a:cs typeface="Times New Roman"/>
              </a:rPr>
              <a:t>b</a:t>
            </a:r>
            <a:r>
              <a:rPr lang="en-US" altLang="zh-CN" sz="1600" dirty="0" err="1" smtClean="0">
                <a:solidFill>
                  <a:schemeClr val="tx1"/>
                </a:solidFill>
                <a:latin typeface="Times New Roman"/>
                <a:cs typeface="Times New Roman"/>
              </a:rPr>
              <a:t>ool</a:t>
            </a:r>
            <a:r>
              <a:rPr lang="zh-CN" altLang="en-US" sz="16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600" b="1" dirty="0" err="1" smtClean="0">
                <a:solidFill>
                  <a:schemeClr val="tx1"/>
                </a:solidFill>
                <a:latin typeface="Times New Roman"/>
                <a:cs typeface="Times New Roman"/>
              </a:rPr>
              <a:t>make_dir_parents</a:t>
            </a:r>
            <a:r>
              <a:rPr lang="zh-CN" altLang="en-US" sz="16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600" dirty="0" smtClean="0">
                <a:solidFill>
                  <a:schemeClr val="tx1"/>
                </a:solidFill>
                <a:latin typeface="Times New Roman"/>
                <a:cs typeface="Times New Roman"/>
              </a:rPr>
              <a:t>(</a:t>
            </a:r>
            <a:r>
              <a:rPr lang="zh-CN" altLang="en-US" sz="16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is-IS" altLang="zh-CN" sz="1600" dirty="0" smtClean="0">
                <a:solidFill>
                  <a:schemeClr val="tx1"/>
                </a:solidFill>
                <a:latin typeface="Times New Roman"/>
                <a:cs typeface="Times New Roman"/>
              </a:rPr>
              <a:t>…</a:t>
            </a:r>
            <a:r>
              <a:rPr lang="zh-CN" altLang="en-US" sz="16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600" dirty="0" smtClean="0">
                <a:solidFill>
                  <a:schemeClr val="tx1"/>
                </a:solidFill>
                <a:latin typeface="Times New Roman"/>
                <a:cs typeface="Times New Roman"/>
              </a:rPr>
              <a:t>)</a:t>
            </a:r>
            <a:endParaRPr lang="en-US" sz="1600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5491036" y="3819879"/>
            <a:ext cx="3201077" cy="2623703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10000"/>
              </a:lnSpc>
            </a:pPr>
            <a:r>
              <a:rPr lang="is-IS" altLang="zh-CN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….</a:t>
            </a:r>
          </a:p>
          <a:p>
            <a:pPr>
              <a:lnSpc>
                <a:spcPct val="11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if((</a:t>
            </a:r>
            <a:r>
              <a:rPr lang="en-US" sz="1600" b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parent_mode</a:t>
            </a:r>
            <a:r>
              <a:rPr lang="en-US" sz="16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 &amp; WX_USR)</a:t>
            </a:r>
            <a:r>
              <a:rPr lang="is-IS" sz="16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…)</a:t>
            </a:r>
            <a:r>
              <a:rPr lang="is-IS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is-IS" sz="16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is-IS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  </a:t>
            </a:r>
            <a:r>
              <a:rPr lang="is-IS" sz="1600" dirty="0" smtClean="0">
                <a:solidFill>
                  <a:schemeClr val="accent2">
                    <a:lumMod val="75000"/>
                  </a:schemeClr>
                </a:solidFill>
                <a:latin typeface="Times New Roman"/>
                <a:cs typeface="Times New Roman"/>
              </a:rPr>
              <a:t>re_protect = true</a:t>
            </a:r>
            <a:r>
              <a:rPr lang="is-IS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;</a:t>
            </a:r>
          </a:p>
          <a:p>
            <a:pPr>
              <a:lnSpc>
                <a:spcPct val="110000"/>
              </a:lnSpc>
            </a:pPr>
            <a:r>
              <a:rPr lang="is-IS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}else</a:t>
            </a:r>
            <a:r>
              <a:rPr lang="en-US" altLang="zh-CN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zh-CN" altLang="zh-CN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zh-CN" altLang="en-US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 </a:t>
            </a:r>
            <a:r>
              <a:rPr lang="en-US" altLang="zh-CN" sz="1600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re_protect</a:t>
            </a:r>
            <a:r>
              <a:rPr lang="en-US" altLang="zh-CN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= false;</a:t>
            </a:r>
          </a:p>
          <a:p>
            <a:pPr>
              <a:lnSpc>
                <a:spcPct val="110000"/>
              </a:lnSpc>
            </a:pPr>
            <a:r>
              <a:rPr lang="en-US" altLang="zh-CN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}</a:t>
            </a:r>
          </a:p>
          <a:p>
            <a:pPr>
              <a:lnSpc>
                <a:spcPct val="110000"/>
              </a:lnSpc>
            </a:pPr>
            <a:r>
              <a:rPr lang="is-IS" altLang="zh-CN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…</a:t>
            </a:r>
          </a:p>
          <a:p>
            <a:pPr>
              <a:lnSpc>
                <a:spcPct val="110000"/>
              </a:lnSpc>
            </a:pPr>
            <a:r>
              <a:rPr lang="en-US" altLang="zh-CN" sz="16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if(</a:t>
            </a:r>
            <a:r>
              <a:rPr lang="en-US" altLang="zh-CN" sz="1600" b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re_protect</a:t>
            </a:r>
            <a:r>
              <a:rPr lang="en-US" altLang="zh-CN" sz="16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)</a:t>
            </a:r>
            <a:r>
              <a:rPr lang="en-US" altLang="zh-CN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{ </a:t>
            </a:r>
            <a:r>
              <a:rPr lang="is-IS" altLang="zh-CN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….</a:t>
            </a:r>
            <a:r>
              <a:rPr lang="en-US" altLang="zh-CN" sz="16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}</a:t>
            </a:r>
          </a:p>
          <a:p>
            <a:pPr>
              <a:lnSpc>
                <a:spcPct val="110000"/>
              </a:lnSpc>
            </a:pPr>
            <a:r>
              <a:rPr lang="zh-CN" altLang="zh-CN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is-IS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….</a:t>
            </a:r>
            <a:endParaRPr lang="en-US" sz="160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69" name="CustomShape 4"/>
          <p:cNvSpPr/>
          <p:nvPr/>
        </p:nvSpPr>
        <p:spPr>
          <a:xfrm>
            <a:off x="3969596" y="3999440"/>
            <a:ext cx="549360" cy="546120"/>
          </a:xfrm>
          <a:prstGeom prst="ellipse">
            <a:avLst/>
          </a:prstGeom>
          <a:noFill/>
          <a:ln>
            <a:solidFill>
              <a:schemeClr val="tx1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600" spc="-1" dirty="0" smtClean="0">
                <a:uFill>
                  <a:solidFill>
                    <a:srgbClr val="FFFFFF"/>
                  </a:solidFill>
                </a:uFill>
                <a:latin typeface="Times New Roman"/>
                <a:ea typeface="Arial"/>
                <a:cs typeface="Times New Roman"/>
              </a:rPr>
              <a:t>1</a:t>
            </a:r>
            <a:endParaRPr lang="en-US" sz="2000" strike="noStrike" spc="-1" dirty="0">
              <a:uFill>
                <a:solidFill>
                  <a:srgbClr val="FFFFFF"/>
                </a:solidFill>
              </a:uFill>
              <a:latin typeface="Times New Roman"/>
              <a:cs typeface="Times New Roman"/>
            </a:endParaRPr>
          </a:p>
        </p:txBody>
      </p:sp>
      <p:sp>
        <p:nvSpPr>
          <p:cNvPr id="70" name="CustomShape 18"/>
          <p:cNvSpPr/>
          <p:nvPr/>
        </p:nvSpPr>
        <p:spPr>
          <a:xfrm>
            <a:off x="3969596" y="5093082"/>
            <a:ext cx="549360" cy="598680"/>
          </a:xfrm>
          <a:prstGeom prst="ellipse">
            <a:avLst/>
          </a:prstGeom>
          <a:noFill/>
          <a:ln>
            <a:solidFill>
              <a:schemeClr val="tx1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600" spc="-1" dirty="0">
                <a:uFill>
                  <a:solidFill>
                    <a:srgbClr val="FFFFFF"/>
                  </a:solidFill>
                </a:uFill>
                <a:latin typeface="Times New Roman"/>
                <a:ea typeface="Arial"/>
                <a:cs typeface="Times New Roman"/>
              </a:rPr>
              <a:t>2</a:t>
            </a:r>
            <a:endParaRPr lang="en-US" sz="2000" strike="noStrike" spc="-1" dirty="0">
              <a:uFill>
                <a:solidFill>
                  <a:srgbClr val="FFFFFF"/>
                </a:solidFill>
              </a:uFill>
              <a:latin typeface="Times New Roman"/>
              <a:cs typeface="Times New Roman"/>
            </a:endParaRPr>
          </a:p>
        </p:txBody>
      </p:sp>
      <p:sp>
        <p:nvSpPr>
          <p:cNvPr id="73" name="CustomShape 19"/>
          <p:cNvSpPr/>
          <p:nvPr/>
        </p:nvSpPr>
        <p:spPr>
          <a:xfrm>
            <a:off x="4398823" y="5677522"/>
            <a:ext cx="753668" cy="462432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tailEnd type="arrow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79" name="TextBox 78"/>
          <p:cNvSpPr txBox="1"/>
          <p:nvPr/>
        </p:nvSpPr>
        <p:spPr>
          <a:xfrm>
            <a:off x="4758043" y="4308016"/>
            <a:ext cx="6177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False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3163693" y="4308016"/>
            <a:ext cx="6822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/>
                <a:cs typeface="Times New Roman"/>
              </a:rPr>
              <a:t>T</a:t>
            </a:r>
            <a:r>
              <a:rPr lang="en-US" sz="1600" dirty="0" smtClean="0">
                <a:latin typeface="Times New Roman"/>
                <a:cs typeface="Times New Roman"/>
              </a:rPr>
              <a:t>rue</a:t>
            </a:r>
            <a:endParaRPr lang="en-US" sz="1600" dirty="0">
              <a:latin typeface="Times New Roman"/>
              <a:cs typeface="Times New Roman"/>
            </a:endParaRPr>
          </a:p>
        </p:txBody>
      </p:sp>
      <p:cxnSp>
        <p:nvCxnSpPr>
          <p:cNvPr id="5" name="Curved Connector 4"/>
          <p:cNvCxnSpPr>
            <a:stCxn id="69" idx="6"/>
            <a:endCxn id="70" idx="6"/>
          </p:cNvCxnSpPr>
          <p:nvPr/>
        </p:nvCxnSpPr>
        <p:spPr>
          <a:xfrm>
            <a:off x="4518956" y="4272500"/>
            <a:ext cx="12700" cy="1119922"/>
          </a:xfrm>
          <a:prstGeom prst="curvedConnector3">
            <a:avLst>
              <a:gd name="adj1" fmla="val 2747370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Curved Connector 92"/>
          <p:cNvCxnSpPr/>
          <p:nvPr/>
        </p:nvCxnSpPr>
        <p:spPr>
          <a:xfrm rot="10800000" flipV="1">
            <a:off x="3533096" y="4142695"/>
            <a:ext cx="12700" cy="1119922"/>
          </a:xfrm>
          <a:prstGeom prst="curvedConnector3">
            <a:avLst>
              <a:gd name="adj1" fmla="val 2747370"/>
            </a:avLst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69" idx="2"/>
            <a:endCxn id="70" idx="2"/>
          </p:cNvCxnSpPr>
          <p:nvPr/>
        </p:nvCxnSpPr>
        <p:spPr>
          <a:xfrm rot="10800000" flipV="1">
            <a:off x="3969596" y="4272500"/>
            <a:ext cx="12700" cy="1119922"/>
          </a:xfrm>
          <a:prstGeom prst="curvedConnector3">
            <a:avLst>
              <a:gd name="adj1" fmla="val 2957898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7" name="Picture 43"/>
          <p:cNvPicPr/>
          <p:nvPr/>
        </p:nvPicPr>
        <p:blipFill>
          <a:blip r:embed="rId3"/>
          <a:stretch/>
        </p:blipFill>
        <p:spPr>
          <a:xfrm>
            <a:off x="4923409" y="6141296"/>
            <a:ext cx="229082" cy="367879"/>
          </a:xfrm>
          <a:prstGeom prst="rect">
            <a:avLst/>
          </a:prstGeom>
          <a:ln>
            <a:noFill/>
          </a:ln>
        </p:spPr>
      </p:pic>
      <p:sp>
        <p:nvSpPr>
          <p:cNvPr id="108" name="CustomShape 19"/>
          <p:cNvSpPr/>
          <p:nvPr/>
        </p:nvSpPr>
        <p:spPr>
          <a:xfrm flipH="1">
            <a:off x="3320038" y="5612345"/>
            <a:ext cx="690954" cy="4089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tailEnd type="arrow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09" name="TextBox 108"/>
          <p:cNvSpPr txBox="1"/>
          <p:nvPr/>
        </p:nvSpPr>
        <p:spPr>
          <a:xfrm>
            <a:off x="4534714" y="5570904"/>
            <a:ext cx="6177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False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3320038" y="5485866"/>
            <a:ext cx="6822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/>
                <a:cs typeface="Times New Roman"/>
              </a:rPr>
              <a:t>T</a:t>
            </a:r>
            <a:r>
              <a:rPr lang="en-US" sz="1600" dirty="0" smtClean="0">
                <a:latin typeface="Times New Roman"/>
                <a:cs typeface="Times New Roman"/>
              </a:rPr>
              <a:t>rue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112" name="CustomShape 19"/>
          <p:cNvSpPr/>
          <p:nvPr/>
        </p:nvSpPr>
        <p:spPr>
          <a:xfrm>
            <a:off x="4305925" y="5761413"/>
            <a:ext cx="600193" cy="351805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D0DFF"/>
            </a:solidFill>
            <a:round/>
            <a:tailEnd type="arrow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cxnSp>
        <p:nvCxnSpPr>
          <p:cNvPr id="119" name="Straight Arrow Connector 118"/>
          <p:cNvCxnSpPr/>
          <p:nvPr/>
        </p:nvCxnSpPr>
        <p:spPr>
          <a:xfrm flipH="1">
            <a:off x="6243552" y="4705410"/>
            <a:ext cx="101600" cy="113860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ustomShape 19"/>
          <p:cNvSpPr/>
          <p:nvPr/>
        </p:nvSpPr>
        <p:spPr>
          <a:xfrm flipH="1">
            <a:off x="3479623" y="5746052"/>
            <a:ext cx="518668" cy="353798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D0DFF"/>
            </a:solidFill>
            <a:round/>
            <a:tailEnd type="arrow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9393" y="6113217"/>
            <a:ext cx="350051" cy="314603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683250" y="4461418"/>
            <a:ext cx="212725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s-IS" sz="1600" dirty="0">
                <a:solidFill>
                  <a:schemeClr val="tx1"/>
                </a:solidFill>
                <a:latin typeface="Times New Roman"/>
                <a:cs typeface="Times New Roman"/>
              </a:rPr>
              <a:t>re_protect = true</a:t>
            </a:r>
            <a:r>
              <a:rPr lang="is-IS" sz="1600" dirty="0" smtClean="0">
                <a:solidFill>
                  <a:schemeClr val="tx1"/>
                </a:solidFill>
                <a:latin typeface="Times New Roman"/>
                <a:cs typeface="Times New Roman"/>
              </a:rPr>
              <a:t>;</a:t>
            </a:r>
            <a:endParaRPr lang="is-IS" sz="1600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52583102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74989" y="152400"/>
            <a:ext cx="8242300" cy="914400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marL="457200" indent="-457200">
              <a:lnSpc>
                <a:spcPct val="150000"/>
              </a:lnSpc>
            </a:pPr>
            <a:r>
              <a:rPr lang="en-US" sz="3200" dirty="0" smtClean="0">
                <a:solidFill>
                  <a:srgbClr val="0000B3"/>
                </a:solidFill>
                <a:latin typeface="Times New Roman"/>
                <a:cs typeface="Times New Roman"/>
              </a:rPr>
              <a:t>Guided</a:t>
            </a:r>
            <a:r>
              <a:rPr lang="zh-CN" altLang="en-US" sz="32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fr-CA" altLang="zh-CN" sz="3200" dirty="0" err="1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Symbolic</a:t>
            </a:r>
            <a:r>
              <a:rPr lang="zh-CN" altLang="en-US" sz="3200" dirty="0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fr-CA" altLang="zh-CN" sz="3200" dirty="0" err="1" smtClean="0">
                <a:solidFill>
                  <a:schemeClr val="accent2">
                    <a:lumMod val="50000"/>
                  </a:schemeClr>
                </a:solidFill>
                <a:latin typeface="Times New Roman"/>
                <a:cs typeface="Times New Roman"/>
              </a:rPr>
              <a:t>Execution</a:t>
            </a:r>
            <a:endParaRPr lang="fr-CA" altLang="zh-CN" sz="3200" dirty="0" smtClean="0">
              <a:solidFill>
                <a:schemeClr val="accent2">
                  <a:lumMod val="50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125" name="CustomShape 4"/>
          <p:cNvSpPr/>
          <p:nvPr/>
        </p:nvSpPr>
        <p:spPr>
          <a:xfrm>
            <a:off x="5738973" y="1876260"/>
            <a:ext cx="549360" cy="546120"/>
          </a:xfrm>
          <a:prstGeom prst="ellipse">
            <a:avLst/>
          </a:prstGeom>
          <a:solidFill>
            <a:srgbClr val="800E2D"/>
          </a:solidFill>
          <a:ln>
            <a:solidFill>
              <a:schemeClr val="tx1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600" spc="-1" dirty="0" smtClean="0">
                <a:uFill>
                  <a:solidFill>
                    <a:srgbClr val="FFFFFF"/>
                  </a:solidFill>
                </a:uFill>
                <a:latin typeface="Times New Roman"/>
                <a:ea typeface="Arial"/>
                <a:cs typeface="Times New Roman"/>
              </a:rPr>
              <a:t>1</a:t>
            </a:r>
            <a:endParaRPr lang="en-US" sz="2000" strike="noStrike" spc="-1" dirty="0">
              <a:uFill>
                <a:solidFill>
                  <a:srgbClr val="FFFFFF"/>
                </a:solidFill>
              </a:uFill>
              <a:latin typeface="Times New Roman"/>
              <a:cs typeface="Times New Roman"/>
            </a:endParaRPr>
          </a:p>
        </p:txBody>
      </p:sp>
      <p:sp>
        <p:nvSpPr>
          <p:cNvPr id="126" name="CustomShape 18"/>
          <p:cNvSpPr/>
          <p:nvPr/>
        </p:nvSpPr>
        <p:spPr>
          <a:xfrm>
            <a:off x="5818348" y="2969902"/>
            <a:ext cx="549360" cy="598680"/>
          </a:xfrm>
          <a:prstGeom prst="ellipse">
            <a:avLst/>
          </a:prstGeom>
          <a:solidFill>
            <a:srgbClr val="D4964C"/>
          </a:solidFill>
          <a:ln>
            <a:solidFill>
              <a:schemeClr val="tx1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600" spc="-1" dirty="0">
                <a:uFill>
                  <a:solidFill>
                    <a:srgbClr val="FFFFFF"/>
                  </a:solidFill>
                </a:uFill>
                <a:latin typeface="Times New Roman"/>
                <a:ea typeface="Arial"/>
                <a:cs typeface="Times New Roman"/>
              </a:rPr>
              <a:t>2</a:t>
            </a:r>
            <a:endParaRPr lang="en-US" sz="2000" strike="noStrike" spc="-1" dirty="0">
              <a:uFill>
                <a:solidFill>
                  <a:srgbClr val="FFFFFF"/>
                </a:solidFill>
              </a:uFill>
              <a:latin typeface="Times New Roman"/>
              <a:cs typeface="Times New Roman"/>
            </a:endParaRPr>
          </a:p>
        </p:txBody>
      </p:sp>
      <p:sp>
        <p:nvSpPr>
          <p:cNvPr id="127" name="CustomShape 19"/>
          <p:cNvSpPr/>
          <p:nvPr/>
        </p:nvSpPr>
        <p:spPr>
          <a:xfrm>
            <a:off x="6247575" y="3554342"/>
            <a:ext cx="753668" cy="462432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tailEnd type="arrow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28" name="TextBox 127"/>
          <p:cNvSpPr txBox="1"/>
          <p:nvPr/>
        </p:nvSpPr>
        <p:spPr>
          <a:xfrm>
            <a:off x="6606795" y="2184836"/>
            <a:ext cx="6177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False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5012445" y="2184836"/>
            <a:ext cx="6822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/>
                <a:cs typeface="Times New Roman"/>
              </a:rPr>
              <a:t>T</a:t>
            </a:r>
            <a:r>
              <a:rPr lang="en-US" sz="1600" dirty="0" smtClean="0">
                <a:latin typeface="Times New Roman"/>
                <a:cs typeface="Times New Roman"/>
              </a:rPr>
              <a:t>rue</a:t>
            </a:r>
            <a:endParaRPr lang="en-US" sz="1600" dirty="0">
              <a:latin typeface="Times New Roman"/>
              <a:cs typeface="Times New Roman"/>
            </a:endParaRPr>
          </a:p>
        </p:txBody>
      </p:sp>
      <p:cxnSp>
        <p:nvCxnSpPr>
          <p:cNvPr id="130" name="Curved Connector 129"/>
          <p:cNvCxnSpPr>
            <a:stCxn id="125" idx="6"/>
            <a:endCxn id="126" idx="6"/>
          </p:cNvCxnSpPr>
          <p:nvPr/>
        </p:nvCxnSpPr>
        <p:spPr>
          <a:xfrm>
            <a:off x="6288333" y="2149320"/>
            <a:ext cx="79375" cy="1119922"/>
          </a:xfrm>
          <a:prstGeom prst="curvedConnector3">
            <a:avLst>
              <a:gd name="adj1" fmla="val 388000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Curved Connector 130"/>
          <p:cNvCxnSpPr/>
          <p:nvPr/>
        </p:nvCxnSpPr>
        <p:spPr>
          <a:xfrm rot="10800000" flipV="1">
            <a:off x="5381848" y="2019515"/>
            <a:ext cx="12700" cy="1119922"/>
          </a:xfrm>
          <a:prstGeom prst="curvedConnector3">
            <a:avLst>
              <a:gd name="adj1" fmla="val 2747370"/>
            </a:avLst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Curved Connector 131"/>
          <p:cNvCxnSpPr>
            <a:stCxn id="125" idx="2"/>
            <a:endCxn id="126" idx="2"/>
          </p:cNvCxnSpPr>
          <p:nvPr/>
        </p:nvCxnSpPr>
        <p:spPr>
          <a:xfrm rot="10800000" flipH="1" flipV="1">
            <a:off x="5738972" y="2149320"/>
            <a:ext cx="79375" cy="1119922"/>
          </a:xfrm>
          <a:prstGeom prst="curvedConnector3">
            <a:avLst>
              <a:gd name="adj1" fmla="val -288000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3" name="Picture 43"/>
          <p:cNvPicPr/>
          <p:nvPr/>
        </p:nvPicPr>
        <p:blipFill>
          <a:blip r:embed="rId3"/>
          <a:stretch/>
        </p:blipFill>
        <p:spPr>
          <a:xfrm>
            <a:off x="6772161" y="4018116"/>
            <a:ext cx="229082" cy="367879"/>
          </a:xfrm>
          <a:prstGeom prst="rect">
            <a:avLst/>
          </a:prstGeom>
          <a:ln>
            <a:noFill/>
          </a:ln>
        </p:spPr>
      </p:pic>
      <p:sp>
        <p:nvSpPr>
          <p:cNvPr id="134" name="CustomShape 19"/>
          <p:cNvSpPr/>
          <p:nvPr/>
        </p:nvSpPr>
        <p:spPr>
          <a:xfrm flipH="1">
            <a:off x="5168790" y="3489165"/>
            <a:ext cx="690954" cy="4089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tailEnd type="arrow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35" name="TextBox 134"/>
          <p:cNvSpPr txBox="1"/>
          <p:nvPr/>
        </p:nvSpPr>
        <p:spPr>
          <a:xfrm>
            <a:off x="6383466" y="3447724"/>
            <a:ext cx="6177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False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5168790" y="3362686"/>
            <a:ext cx="6822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/>
                <a:cs typeface="Times New Roman"/>
              </a:rPr>
              <a:t>T</a:t>
            </a:r>
            <a:r>
              <a:rPr lang="en-US" sz="1600" dirty="0" smtClean="0">
                <a:latin typeface="Times New Roman"/>
                <a:cs typeface="Times New Roman"/>
              </a:rPr>
              <a:t>rue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137" name="CustomShape 19"/>
          <p:cNvSpPr/>
          <p:nvPr/>
        </p:nvSpPr>
        <p:spPr>
          <a:xfrm rot="7068959">
            <a:off x="5403712" y="3624740"/>
            <a:ext cx="600193" cy="351805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D0DFF"/>
            </a:solidFill>
            <a:round/>
            <a:tailEnd type="arrow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pic>
        <p:nvPicPr>
          <p:cNvPr id="139" name="Picture 13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8145" y="3990037"/>
            <a:ext cx="350051" cy="314603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>
          <a:xfrm>
            <a:off x="481921" y="1534678"/>
            <a:ext cx="3109502" cy="3656016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000000"/>
                </a:solidFill>
                <a:latin typeface="Times New Roman"/>
                <a:cs typeface="Times New Roman"/>
              </a:rPr>
              <a:t>v</a:t>
            </a:r>
            <a:r>
              <a:rPr lang="en-US" sz="18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oid example (</a:t>
            </a:r>
            <a:r>
              <a:rPr lang="en-US" sz="1800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int</a:t>
            </a:r>
            <a:r>
              <a:rPr lang="en-US" sz="18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a){</a:t>
            </a:r>
          </a:p>
          <a:p>
            <a:pPr>
              <a:lnSpc>
                <a:spcPct val="110000"/>
              </a:lnSpc>
            </a:pPr>
            <a:r>
              <a:rPr lang="en-US" sz="18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if (a&gt;=2){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660066"/>
                </a:solidFill>
                <a:latin typeface="Times New Roman"/>
                <a:cs typeface="Times New Roman"/>
              </a:rPr>
              <a:t> </a:t>
            </a:r>
            <a:r>
              <a:rPr lang="en-US" sz="1800" dirty="0" smtClean="0">
                <a:solidFill>
                  <a:srgbClr val="660066"/>
                </a:solidFill>
                <a:latin typeface="Times New Roman"/>
                <a:cs typeface="Times New Roman"/>
              </a:rPr>
              <a:t>   log(“This is branch 1”);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sz="18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  b=10;</a:t>
            </a:r>
            <a:endParaRPr lang="en-US" sz="180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lnSpc>
                <a:spcPct val="110000"/>
              </a:lnSpc>
            </a:pPr>
            <a:r>
              <a:rPr lang="en-US" sz="18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}</a:t>
            </a:r>
            <a:endParaRPr lang="en-US" sz="180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lnSpc>
                <a:spcPct val="110000"/>
              </a:lnSpc>
            </a:pPr>
            <a:r>
              <a:rPr lang="is-IS" sz="18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if (a&lt;=2 &amp;&amp; b&gt;7){</a:t>
            </a:r>
          </a:p>
          <a:p>
            <a:pPr>
              <a:lnSpc>
                <a:spcPct val="110000"/>
              </a:lnSpc>
            </a:pPr>
            <a:r>
              <a:rPr lang="is-IS" sz="18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     c=1;</a:t>
            </a:r>
          </a:p>
          <a:p>
            <a:pPr>
              <a:lnSpc>
                <a:spcPct val="110000"/>
              </a:lnSpc>
            </a:pPr>
            <a:r>
              <a:rPr lang="is-IS" sz="18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}else{</a:t>
            </a:r>
          </a:p>
          <a:p>
            <a:pPr>
              <a:lnSpc>
                <a:spcPct val="110000"/>
              </a:lnSpc>
            </a:pPr>
            <a:r>
              <a:rPr lang="is-IS" sz="18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     c=2;</a:t>
            </a:r>
            <a:r>
              <a:rPr lang="is-IS" sz="1800" dirty="0">
                <a:solidFill>
                  <a:srgbClr val="000000"/>
                </a:solidFill>
                <a:latin typeface="Times New Roman"/>
                <a:cs typeface="Times New Roman"/>
              </a:rPr>
              <a:t>	</a:t>
            </a:r>
            <a:endParaRPr lang="is-IS" sz="1800" dirty="0" smtClean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lnSpc>
                <a:spcPct val="110000"/>
              </a:lnSpc>
            </a:pPr>
            <a:r>
              <a:rPr lang="is-IS" sz="18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}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660066"/>
                </a:solidFill>
                <a:latin typeface="Times New Roman"/>
                <a:cs typeface="Times New Roman"/>
              </a:rPr>
              <a:t>l</a:t>
            </a:r>
            <a:r>
              <a:rPr lang="is-IS" sz="1800" dirty="0" smtClean="0">
                <a:solidFill>
                  <a:srgbClr val="660066"/>
                </a:solidFill>
                <a:latin typeface="Times New Roman"/>
                <a:cs typeface="Times New Roman"/>
              </a:rPr>
              <a:t>og(“Function end”);</a:t>
            </a:r>
            <a:endParaRPr lang="en-US" sz="1800" dirty="0" smtClean="0">
              <a:solidFill>
                <a:srgbClr val="660066"/>
              </a:solidFill>
              <a:latin typeface="Times New Roman"/>
              <a:cs typeface="Times New Roman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3071596" y="1315581"/>
            <a:ext cx="1940849" cy="1106799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sz="1600" dirty="0" smtClean="0">
                <a:solidFill>
                  <a:srgbClr val="660066"/>
                </a:solidFill>
                <a:latin typeface="Times New Roman"/>
                <a:cs typeface="Times New Roman"/>
              </a:rPr>
              <a:t>This is branch 1</a:t>
            </a:r>
          </a:p>
          <a:p>
            <a:pPr marL="342900" indent="-342900">
              <a:buAutoNum type="arabicPeriod"/>
            </a:pPr>
            <a:r>
              <a:rPr lang="en-US" sz="1600" dirty="0" smtClean="0">
                <a:solidFill>
                  <a:srgbClr val="660066"/>
                </a:solidFill>
                <a:latin typeface="Times New Roman"/>
                <a:cs typeface="Times New Roman"/>
              </a:rPr>
              <a:t>Function end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3324352" y="1182193"/>
            <a:ext cx="2115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C</a:t>
            </a:r>
            <a:r>
              <a:rPr lang="en-US" sz="2000" dirty="0" smtClean="0">
                <a:latin typeface="Times New Roman"/>
                <a:cs typeface="Times New Roman"/>
              </a:rPr>
              <a:t>onsole log</a:t>
            </a:r>
            <a:endParaRPr lang="en-US" sz="2000" dirty="0">
              <a:latin typeface="Times New Roman"/>
              <a:cs typeface="Times New Roman"/>
            </a:endParaRPr>
          </a:p>
        </p:txBody>
      </p:sp>
      <p:grpSp>
        <p:nvGrpSpPr>
          <p:cNvPr id="56" name="Group 55"/>
          <p:cNvGrpSpPr/>
          <p:nvPr/>
        </p:nvGrpSpPr>
        <p:grpSpPr>
          <a:xfrm>
            <a:off x="4496139" y="5028126"/>
            <a:ext cx="3774654" cy="1063982"/>
            <a:chOff x="365041" y="5021508"/>
            <a:chExt cx="3774654" cy="1063982"/>
          </a:xfrm>
        </p:grpSpPr>
        <p:grpSp>
          <p:nvGrpSpPr>
            <p:cNvPr id="38" name="Group 37"/>
            <p:cNvGrpSpPr/>
            <p:nvPr/>
          </p:nvGrpSpPr>
          <p:grpSpPr>
            <a:xfrm>
              <a:off x="675283" y="5035772"/>
              <a:ext cx="3198218" cy="487506"/>
              <a:chOff x="1152769" y="4403160"/>
              <a:chExt cx="3198218" cy="487506"/>
            </a:xfrm>
          </p:grpSpPr>
          <p:sp>
            <p:nvSpPr>
              <p:cNvPr id="41" name="CustomShape 25"/>
              <p:cNvSpPr/>
              <p:nvPr/>
            </p:nvSpPr>
            <p:spPr>
              <a:xfrm>
                <a:off x="1152769" y="4467306"/>
                <a:ext cx="389048" cy="423360"/>
              </a:xfrm>
              <a:prstGeom prst="ellipse">
                <a:avLst/>
              </a:prstGeom>
              <a:solidFill>
                <a:srgbClr val="800E2D"/>
              </a:solidFill>
              <a:ln>
                <a:noFill/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/>
            </p:style>
          </p:sp>
          <p:sp>
            <p:nvSpPr>
              <p:cNvPr id="42" name="CustomShape 26"/>
              <p:cNvSpPr/>
              <p:nvPr/>
            </p:nvSpPr>
            <p:spPr>
              <a:xfrm>
                <a:off x="1598336" y="4403160"/>
                <a:ext cx="2752651" cy="4557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US" sz="2000" spc="-1" dirty="0" smtClean="0">
                    <a:uFill>
                      <a:solidFill>
                        <a:srgbClr val="FFFFFF"/>
                      </a:solidFill>
                    </a:uFill>
                    <a:latin typeface="Times New Roman"/>
                    <a:ea typeface="Arial"/>
                  </a:rPr>
                  <a:t>Non-</a:t>
                </a:r>
                <a:r>
                  <a:rPr lang="en-US" sz="2000" spc="-1" dirty="0" err="1" smtClean="0">
                    <a:uFill>
                      <a:solidFill>
                        <a:srgbClr val="FFFFFF"/>
                      </a:solidFill>
                    </a:uFill>
                    <a:latin typeface="Times New Roman"/>
                    <a:ea typeface="Arial"/>
                  </a:rPr>
                  <a:t>flippable</a:t>
                </a:r>
                <a:r>
                  <a:rPr lang="en-US" sz="2000" spc="-1" dirty="0" smtClean="0">
                    <a:uFill>
                      <a:solidFill>
                        <a:srgbClr val="FFFFFF"/>
                      </a:solidFill>
                    </a:uFill>
                    <a:latin typeface="Times New Roman"/>
                    <a:ea typeface="Arial"/>
                  </a:rPr>
                  <a:t> </a:t>
                </a:r>
                <a:r>
                  <a:rPr lang="en-US" sz="2000" b="0" strike="noStrike" spc="-1" dirty="0" smtClean="0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Times New Roman"/>
                    <a:ea typeface="Arial"/>
                  </a:rPr>
                  <a:t>branches</a:t>
                </a:r>
                <a:endParaRPr lang="en-US" sz="16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endParaRPr>
              </a:p>
            </p:txBody>
          </p:sp>
        </p:grpSp>
        <p:sp>
          <p:nvSpPr>
            <p:cNvPr id="43" name="CustomShape 28"/>
            <p:cNvSpPr/>
            <p:nvPr/>
          </p:nvSpPr>
          <p:spPr>
            <a:xfrm>
              <a:off x="1136691" y="5573122"/>
              <a:ext cx="2352136" cy="39515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000" spc="-1" dirty="0" err="1" smtClean="0">
                  <a:uFill>
                    <a:solidFill>
                      <a:srgbClr val="FFFFFF"/>
                    </a:solidFill>
                  </a:uFill>
                  <a:latin typeface="Times New Roman"/>
                  <a:ea typeface="Arial"/>
                </a:rPr>
                <a:t>Flippable</a:t>
              </a:r>
              <a:r>
                <a:rPr lang="en-US" sz="20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Times New Roman"/>
                  <a:ea typeface="Arial"/>
                </a:rPr>
                <a:t> </a:t>
              </a:r>
              <a:r>
                <a:rPr lang="en-US" sz="20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Times New Roman"/>
                  <a:ea typeface="Arial"/>
                </a:rPr>
                <a:t>branches</a:t>
              </a:r>
              <a:endParaRPr lang="en-US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44" name="CustomShape 29"/>
            <p:cNvSpPr/>
            <p:nvPr/>
          </p:nvSpPr>
          <p:spPr>
            <a:xfrm>
              <a:off x="365041" y="5021508"/>
              <a:ext cx="3774654" cy="1062299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0" name="CustomShape 25"/>
            <p:cNvSpPr/>
            <p:nvPr/>
          </p:nvSpPr>
          <p:spPr>
            <a:xfrm>
              <a:off x="675283" y="5662130"/>
              <a:ext cx="389048" cy="423360"/>
            </a:xfrm>
            <a:prstGeom prst="ellipse">
              <a:avLst/>
            </a:prstGeom>
            <a:solidFill>
              <a:srgbClr val="D4964C"/>
            </a:solidFill>
            <a:ln>
              <a:noFill/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</p:grpSp>
      <p:cxnSp>
        <p:nvCxnSpPr>
          <p:cNvPr id="71" name="Straight Arrow Connector 70"/>
          <p:cNvCxnSpPr/>
          <p:nvPr/>
        </p:nvCxnSpPr>
        <p:spPr>
          <a:xfrm>
            <a:off x="1592165" y="2149320"/>
            <a:ext cx="4102529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V="1">
            <a:off x="2524125" y="3269242"/>
            <a:ext cx="2870423" cy="934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524798076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609600" y="152400"/>
            <a:ext cx="8242300" cy="914400"/>
          </a:xfrm>
          <a:prstGeom prst="rect">
            <a:avLst/>
          </a:prstGeom>
          <a:noFill/>
          <a:ln>
            <a:noFill/>
          </a:ln>
        </p:spPr>
        <p:txBody>
          <a:bodyPr lIns="92075" tIns="46025" rIns="92075" bIns="46025" anchor="ctr" anchorCtr="0">
            <a:noAutofit/>
          </a:bodyPr>
          <a:lstStyle/>
          <a:p>
            <a:pPr lvl="0">
              <a:buSzPct val="25000"/>
            </a:pPr>
            <a:r>
              <a:rPr lang="en-US" sz="3200" dirty="0">
                <a:solidFill>
                  <a:srgbClr val="0C0CFF"/>
                </a:solidFill>
                <a:latin typeface="Times New Roman"/>
                <a:cs typeface="Times New Roman"/>
              </a:rPr>
              <a:t>Input Synthesis with Symbolic Execution</a:t>
            </a:r>
            <a:endParaRPr lang="en-US" sz="3200" b="0" i="0" u="none" strike="noStrike" cap="none" baseline="0" dirty="0">
              <a:solidFill>
                <a:srgbClr val="0C0CFF"/>
              </a:solidFill>
              <a:latin typeface="Times New Roman"/>
              <a:ea typeface="Arial"/>
              <a:cs typeface="Times New Roman"/>
              <a:sym typeface="Arial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5859873" y="1343893"/>
            <a:ext cx="2992027" cy="3019978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000000"/>
                </a:solidFill>
                <a:latin typeface="Times New Roman"/>
                <a:cs typeface="Times New Roman"/>
              </a:rPr>
              <a:t>v</a:t>
            </a:r>
            <a:r>
              <a:rPr lang="en-US" sz="18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oid foo (</a:t>
            </a:r>
            <a:r>
              <a:rPr lang="en-US" sz="1800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int</a:t>
            </a:r>
            <a:r>
              <a:rPr lang="en-US" sz="18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a){</a:t>
            </a:r>
          </a:p>
          <a:p>
            <a:pPr>
              <a:lnSpc>
                <a:spcPct val="150000"/>
              </a:lnSpc>
            </a:pPr>
            <a:r>
              <a:rPr lang="en-US" sz="18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1: </a:t>
            </a:r>
            <a:r>
              <a:rPr lang="en-US" sz="18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if (a&gt;=2)</a:t>
            </a:r>
            <a:r>
              <a:rPr lang="en-US" sz="18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endParaRPr lang="en-US" sz="180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lnSpc>
                <a:spcPct val="150000"/>
              </a:lnSpc>
            </a:pPr>
            <a:r>
              <a:rPr lang="en-US" sz="18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2:    </a:t>
            </a:r>
            <a:r>
              <a:rPr lang="is-IS" sz="18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… //do something</a:t>
            </a:r>
          </a:p>
          <a:p>
            <a:pPr>
              <a:lnSpc>
                <a:spcPct val="150000"/>
              </a:lnSpc>
            </a:pPr>
            <a:r>
              <a:rPr lang="is-IS" sz="18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3: </a:t>
            </a:r>
            <a:r>
              <a:rPr lang="is-IS" sz="18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if (a&lt;=2)</a:t>
            </a:r>
          </a:p>
          <a:p>
            <a:pPr>
              <a:lnSpc>
                <a:spcPct val="150000"/>
              </a:lnSpc>
            </a:pPr>
            <a:r>
              <a:rPr lang="is-IS" sz="18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4:    ... //do something</a:t>
            </a:r>
          </a:p>
          <a:p>
            <a:pPr>
              <a:lnSpc>
                <a:spcPct val="150000"/>
              </a:lnSpc>
            </a:pPr>
            <a:r>
              <a:rPr lang="is-IS" sz="18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5: }</a:t>
            </a:r>
            <a:endParaRPr lang="en-US" sz="1800" dirty="0" smtClean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50" name="CustomShape 4"/>
          <p:cNvSpPr/>
          <p:nvPr/>
        </p:nvSpPr>
        <p:spPr>
          <a:xfrm>
            <a:off x="1642747" y="1760240"/>
            <a:ext cx="549360" cy="546120"/>
          </a:xfrm>
          <a:prstGeom prst="ellipse">
            <a:avLst/>
          </a:prstGeom>
          <a:noFill/>
          <a:ln>
            <a:solidFill>
              <a:schemeClr val="tx1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600" spc="-1" dirty="0" smtClean="0">
                <a:uFill>
                  <a:solidFill>
                    <a:srgbClr val="FFFFFF"/>
                  </a:solidFill>
                </a:uFill>
                <a:latin typeface="Times New Roman"/>
                <a:ea typeface="Arial"/>
                <a:cs typeface="Times New Roman"/>
              </a:rPr>
              <a:t>1</a:t>
            </a:r>
            <a:endParaRPr lang="en-US" sz="2000" strike="noStrike" spc="-1" dirty="0">
              <a:uFill>
                <a:solidFill>
                  <a:srgbClr val="FFFFFF"/>
                </a:solidFill>
              </a:uFill>
              <a:latin typeface="Times New Roman"/>
              <a:cs typeface="Times New Roman"/>
            </a:endParaRPr>
          </a:p>
        </p:txBody>
      </p:sp>
      <p:sp>
        <p:nvSpPr>
          <p:cNvPr id="51" name="CustomShape 18"/>
          <p:cNvSpPr/>
          <p:nvPr/>
        </p:nvSpPr>
        <p:spPr>
          <a:xfrm>
            <a:off x="1642747" y="2853882"/>
            <a:ext cx="549360" cy="598680"/>
          </a:xfrm>
          <a:prstGeom prst="ellipse">
            <a:avLst/>
          </a:prstGeom>
          <a:noFill/>
          <a:ln>
            <a:solidFill>
              <a:schemeClr val="tx1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600" spc="-1" dirty="0">
                <a:uFill>
                  <a:solidFill>
                    <a:srgbClr val="FFFFFF"/>
                  </a:solidFill>
                </a:uFill>
                <a:latin typeface="Times New Roman"/>
                <a:ea typeface="Arial"/>
                <a:cs typeface="Times New Roman"/>
              </a:rPr>
              <a:t>2</a:t>
            </a:r>
            <a:endParaRPr lang="en-US" sz="2000" strike="noStrike" spc="-1" dirty="0">
              <a:uFill>
                <a:solidFill>
                  <a:srgbClr val="FFFFFF"/>
                </a:solidFill>
              </a:uFill>
              <a:latin typeface="Times New Roman"/>
              <a:cs typeface="Times New Roman"/>
            </a:endParaRPr>
          </a:p>
        </p:txBody>
      </p:sp>
      <p:sp>
        <p:nvSpPr>
          <p:cNvPr id="52" name="CustomShape 19"/>
          <p:cNvSpPr/>
          <p:nvPr/>
        </p:nvSpPr>
        <p:spPr>
          <a:xfrm>
            <a:off x="2071974" y="3438322"/>
            <a:ext cx="753668" cy="462432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tailEnd type="arrow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53" name="TextBox 52"/>
          <p:cNvSpPr txBox="1"/>
          <p:nvPr/>
        </p:nvSpPr>
        <p:spPr>
          <a:xfrm>
            <a:off x="2431194" y="2068816"/>
            <a:ext cx="6177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False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836844" y="2068816"/>
            <a:ext cx="6822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/>
                <a:cs typeface="Times New Roman"/>
              </a:rPr>
              <a:t>T</a:t>
            </a:r>
            <a:r>
              <a:rPr lang="en-US" sz="1600" dirty="0" smtClean="0">
                <a:latin typeface="Times New Roman"/>
                <a:cs typeface="Times New Roman"/>
              </a:rPr>
              <a:t>rue</a:t>
            </a:r>
            <a:endParaRPr lang="en-US" sz="1600" dirty="0">
              <a:latin typeface="Times New Roman"/>
              <a:cs typeface="Times New Roman"/>
            </a:endParaRPr>
          </a:p>
        </p:txBody>
      </p:sp>
      <p:cxnSp>
        <p:nvCxnSpPr>
          <p:cNvPr id="55" name="Curved Connector 54"/>
          <p:cNvCxnSpPr>
            <a:stCxn id="50" idx="6"/>
            <a:endCxn id="51" idx="6"/>
          </p:cNvCxnSpPr>
          <p:nvPr/>
        </p:nvCxnSpPr>
        <p:spPr>
          <a:xfrm>
            <a:off x="2192107" y="2033300"/>
            <a:ext cx="12700" cy="1119922"/>
          </a:xfrm>
          <a:prstGeom prst="curvedConnector3">
            <a:avLst>
              <a:gd name="adj1" fmla="val 2747370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Curved Connector 55"/>
          <p:cNvCxnSpPr/>
          <p:nvPr/>
        </p:nvCxnSpPr>
        <p:spPr>
          <a:xfrm rot="10800000" flipV="1">
            <a:off x="1152775" y="1903495"/>
            <a:ext cx="12700" cy="1119922"/>
          </a:xfrm>
          <a:prstGeom prst="curvedConnector3">
            <a:avLst>
              <a:gd name="adj1" fmla="val 2747370"/>
            </a:avLst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/>
          <p:cNvCxnSpPr>
            <a:stCxn id="50" idx="2"/>
            <a:endCxn id="51" idx="2"/>
          </p:cNvCxnSpPr>
          <p:nvPr/>
        </p:nvCxnSpPr>
        <p:spPr>
          <a:xfrm rot="10800000" flipV="1">
            <a:off x="1642747" y="2033300"/>
            <a:ext cx="12700" cy="1119922"/>
          </a:xfrm>
          <a:prstGeom prst="curvedConnector3">
            <a:avLst>
              <a:gd name="adj1" fmla="val 2957898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CustomShape 19"/>
          <p:cNvSpPr/>
          <p:nvPr/>
        </p:nvSpPr>
        <p:spPr>
          <a:xfrm flipH="1">
            <a:off x="993189" y="3373145"/>
            <a:ext cx="690954" cy="462432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0000"/>
            </a:solidFill>
            <a:round/>
            <a:tailEnd type="arrow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60" name="TextBox 59"/>
          <p:cNvSpPr txBox="1"/>
          <p:nvPr/>
        </p:nvSpPr>
        <p:spPr>
          <a:xfrm>
            <a:off x="2207865" y="3331704"/>
            <a:ext cx="6177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False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93189" y="3246666"/>
            <a:ext cx="6822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/>
                <a:cs typeface="Times New Roman"/>
              </a:rPr>
              <a:t>T</a:t>
            </a:r>
            <a:r>
              <a:rPr lang="en-US" sz="1600" dirty="0" smtClean="0">
                <a:latin typeface="Times New Roman"/>
                <a:cs typeface="Times New Roman"/>
              </a:rPr>
              <a:t>rue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63" name="CustomShape 19"/>
          <p:cNvSpPr/>
          <p:nvPr/>
        </p:nvSpPr>
        <p:spPr>
          <a:xfrm flipH="1">
            <a:off x="1165475" y="3531748"/>
            <a:ext cx="518668" cy="353798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D0DFF"/>
            </a:solidFill>
            <a:round/>
            <a:tailEnd type="arrow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9" name="TextBox 8"/>
          <p:cNvSpPr txBox="1"/>
          <p:nvPr/>
        </p:nvSpPr>
        <p:spPr>
          <a:xfrm>
            <a:off x="610494" y="4008955"/>
            <a:ext cx="2961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latin typeface="Times New Roman"/>
                <a:cs typeface="Times New Roman"/>
              </a:rPr>
              <a:t>Code</a:t>
            </a:r>
            <a:r>
              <a:rPr lang="zh-CN" altLang="en-US" sz="1800" dirty="0"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latin typeface="Times New Roman"/>
                <a:cs typeface="Times New Roman"/>
              </a:rPr>
              <a:t>line number: 1, 2, 3, 4</a:t>
            </a:r>
            <a:endParaRPr lang="en-US" sz="1800" dirty="0">
              <a:latin typeface="Times New Roman"/>
              <a:cs typeface="Times New Roman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65125" y="1312143"/>
            <a:ext cx="33232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A symbolic</a:t>
            </a:r>
            <a:r>
              <a:rPr lang="zh-CN" altLang="en-US" sz="2000" dirty="0" smtClean="0">
                <a:latin typeface="Times New Roman"/>
                <a:cs typeface="Times New Roman"/>
              </a:rPr>
              <a:t> </a:t>
            </a:r>
            <a:r>
              <a:rPr lang="en-US" altLang="zh-CN" sz="2000" dirty="0" smtClean="0">
                <a:latin typeface="Times New Roman"/>
                <a:cs typeface="Times New Roman"/>
              </a:rPr>
              <a:t>execution</a:t>
            </a:r>
            <a:r>
              <a:rPr lang="zh-CN" altLang="en-US" sz="2000" dirty="0" smtClean="0">
                <a:latin typeface="Times New Roman"/>
                <a:cs typeface="Times New Roman"/>
              </a:rPr>
              <a:t> </a:t>
            </a:r>
            <a:r>
              <a:rPr lang="en-US" altLang="zh-CN" sz="2000" dirty="0" smtClean="0">
                <a:latin typeface="Times New Roman"/>
                <a:cs typeface="Times New Roman"/>
              </a:rPr>
              <a:t>path </a:t>
            </a:r>
          </a:p>
        </p:txBody>
      </p:sp>
      <p:sp>
        <p:nvSpPr>
          <p:cNvPr id="10" name="Rectangle 9"/>
          <p:cNvSpPr/>
          <p:nvPr/>
        </p:nvSpPr>
        <p:spPr>
          <a:xfrm>
            <a:off x="2670300" y="4953000"/>
            <a:ext cx="3644650" cy="666750"/>
          </a:xfrm>
          <a:prstGeom prst="rect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Path</a:t>
            </a:r>
            <a:r>
              <a:rPr lang="zh-CN" altLang="en-US" sz="18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constraints:</a:t>
            </a:r>
            <a:r>
              <a:rPr lang="zh-CN" altLang="en-US" sz="18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a&gt;=2 and a&lt;=2</a:t>
            </a:r>
            <a:endParaRPr lang="en-US" sz="2000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cxnSp>
        <p:nvCxnSpPr>
          <p:cNvPr id="71" name="Straight Arrow Connector 70"/>
          <p:cNvCxnSpPr/>
          <p:nvPr/>
        </p:nvCxnSpPr>
        <p:spPr>
          <a:xfrm flipV="1">
            <a:off x="4857750" y="3153222"/>
            <a:ext cx="1002123" cy="1799778"/>
          </a:xfrm>
          <a:prstGeom prst="straightConnector1">
            <a:avLst/>
          </a:prstGeom>
          <a:ln w="1905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flipV="1">
            <a:off x="4857750" y="2306360"/>
            <a:ext cx="1002123" cy="2646640"/>
          </a:xfrm>
          <a:prstGeom prst="straightConnector1">
            <a:avLst/>
          </a:prstGeom>
          <a:ln w="1905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Rectangle 80"/>
          <p:cNvSpPr/>
          <p:nvPr/>
        </p:nvSpPr>
        <p:spPr>
          <a:xfrm>
            <a:off x="3434406" y="1570120"/>
            <a:ext cx="1709094" cy="666750"/>
          </a:xfrm>
          <a:prstGeom prst="rect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Input: a=2</a:t>
            </a:r>
            <a:endParaRPr lang="en-US" sz="2000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sp>
        <p:nvSpPr>
          <p:cNvPr id="19" name="Up Arrow 18"/>
          <p:cNvSpPr/>
          <p:nvPr/>
        </p:nvSpPr>
        <p:spPr>
          <a:xfrm>
            <a:off x="4032250" y="2460624"/>
            <a:ext cx="476250" cy="2270125"/>
          </a:xfrm>
          <a:prstGeom prst="upArrow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3857625" y="29845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92108118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81" grpId="0" animBg="1"/>
      <p:bldP spid="19" grpId="0" animBg="1"/>
    </p:bldLst>
  </p:timing>
</p:sld>
</file>

<file path=ppt/theme/theme1.xml><?xml version="1.0" encoding="utf-8"?>
<a:theme xmlns:a="http://schemas.openxmlformats.org/drawingml/2006/main" name="3_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777777"/>
      </a:lt2>
      <a:accent1>
        <a:srgbClr val="00CCCC"/>
      </a:accent1>
      <a:accent2>
        <a:srgbClr val="6666FF"/>
      </a:accent2>
      <a:accent3>
        <a:srgbClr val="FFFFFF"/>
      </a:accent3>
      <a:accent4>
        <a:srgbClr val="000000"/>
      </a:accent4>
      <a:accent5>
        <a:srgbClr val="AAE2E2"/>
      </a:accent5>
      <a:accent6>
        <a:srgbClr val="5C5CE7"/>
      </a:accent6>
      <a:hlink>
        <a:srgbClr val="FF3300"/>
      </a:hlink>
      <a:folHlink>
        <a:srgbClr val="CC33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13980</TotalTime>
  <Words>1329</Words>
  <Application>Microsoft Macintosh PowerPoint</Application>
  <PresentationFormat>On-screen Show (4:3)</PresentationFormat>
  <Paragraphs>323</Paragraphs>
  <Slides>17</Slides>
  <Notes>17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3_Default Design</vt:lpstr>
      <vt:lpstr>RDE: Replay DEbugging for Diagnosing Production Site Failures</vt:lpstr>
      <vt:lpstr>Motivation</vt:lpstr>
      <vt:lpstr>The State of the Art</vt:lpstr>
      <vt:lpstr>Our Approach</vt:lpstr>
      <vt:lpstr>Background</vt:lpstr>
      <vt:lpstr>Onsite Failure Path Inference</vt:lpstr>
      <vt:lpstr>Failure Reproduction Challenge</vt:lpstr>
      <vt:lpstr>Guided Symbolic Execution</vt:lpstr>
      <vt:lpstr>Input Synthesis with Symbolic Execution</vt:lpstr>
      <vt:lpstr>Implementation</vt:lpstr>
      <vt:lpstr>Evaluation Benchmarks</vt:lpstr>
      <vt:lpstr>Guided Symbolic Execution Complexity</vt:lpstr>
      <vt:lpstr>Guided Symbolic Execution Time</vt:lpstr>
      <vt:lpstr>Related Work</vt:lpstr>
      <vt:lpstr>Related Work</vt:lpstr>
      <vt:lpstr>Limitation &amp; Future work</vt:lpstr>
      <vt:lpstr>Conclusion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Real World Data Corruptions in Cloud Systems</dc:title>
  <cp:lastModifiedBy>cscitstaff</cp:lastModifiedBy>
  <cp:revision>462</cp:revision>
  <dcterms:created xsi:type="dcterms:W3CDTF">2016-09-29T12:29:40Z</dcterms:created>
  <dcterms:modified xsi:type="dcterms:W3CDTF">2016-09-29T12:45:47Z</dcterms:modified>
</cp:coreProperties>
</file>